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1" r:id="rId2"/>
    <p:sldId id="333" r:id="rId3"/>
    <p:sldId id="257" r:id="rId4"/>
    <p:sldId id="262" r:id="rId5"/>
    <p:sldId id="290" r:id="rId6"/>
    <p:sldId id="291" r:id="rId7"/>
    <p:sldId id="318" r:id="rId8"/>
    <p:sldId id="286" r:id="rId9"/>
    <p:sldId id="292" r:id="rId10"/>
    <p:sldId id="279" r:id="rId11"/>
    <p:sldId id="258" r:id="rId12"/>
    <p:sldId id="259" r:id="rId13"/>
    <p:sldId id="294" r:id="rId14"/>
    <p:sldId id="299" r:id="rId15"/>
    <p:sldId id="296" r:id="rId16"/>
    <p:sldId id="300" r:id="rId17"/>
    <p:sldId id="298" r:id="rId18"/>
    <p:sldId id="302" r:id="rId19"/>
    <p:sldId id="295" r:id="rId20"/>
    <p:sldId id="293" r:id="rId21"/>
    <p:sldId id="326" r:id="rId22"/>
    <p:sldId id="272" r:id="rId23"/>
    <p:sldId id="330" r:id="rId24"/>
    <p:sldId id="327" r:id="rId25"/>
    <p:sldId id="328" r:id="rId26"/>
    <p:sldId id="329" r:id="rId27"/>
    <p:sldId id="301" r:id="rId28"/>
    <p:sldId id="266" r:id="rId29"/>
    <p:sldId id="267" r:id="rId30"/>
    <p:sldId id="268" r:id="rId31"/>
    <p:sldId id="269" r:id="rId32"/>
    <p:sldId id="270" r:id="rId33"/>
    <p:sldId id="271" r:id="rId34"/>
    <p:sldId id="265"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72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2019/3/4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717490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2019/3/4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009988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2019/3/4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3147729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2019/3/4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4092040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2019/3/4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361147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BEC4FCEF-AA23-426D-AC74-E0E7981BD78D}" type="datetimeFigureOut">
              <a:rPr lang="zh-TW" altLang="en-US" smtClean="0"/>
              <a:t>2019/3/4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004687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BEC4FCEF-AA23-426D-AC74-E0E7981BD78D}" type="datetimeFigureOut">
              <a:rPr lang="zh-TW" altLang="en-US" smtClean="0"/>
              <a:t>2019/3/4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935291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EC4FCEF-AA23-426D-AC74-E0E7981BD78D}" type="datetimeFigureOut">
              <a:rPr lang="zh-TW" altLang="en-US" smtClean="0"/>
              <a:t>2019/3/4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750931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EC4FCEF-AA23-426D-AC74-E0E7981BD78D}" type="datetimeFigureOut">
              <a:rPr lang="zh-TW" altLang="en-US" smtClean="0"/>
              <a:t>2019/3/4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36335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EC4FCEF-AA23-426D-AC74-E0E7981BD78D}" type="datetimeFigureOut">
              <a:rPr lang="zh-TW" altLang="en-US" smtClean="0"/>
              <a:t>2019/3/4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77121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EC4FCEF-AA23-426D-AC74-E0E7981BD78D}" type="datetimeFigureOut">
              <a:rPr lang="zh-TW" altLang="en-US" smtClean="0"/>
              <a:t>2019/3/4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096087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4FCEF-AA23-426D-AC74-E0E7981BD78D}" type="datetimeFigureOut">
              <a:rPr lang="zh-TW" altLang="en-US" smtClean="0"/>
              <a:t>2019/3/4</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514215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JFIF" TargetMode="External"/><Relationship Id="rId2" Type="http://schemas.openxmlformats.org/officeDocument/2006/relationships/hyperlink" Target="https://en.wikipedia.org/wiki/JPEG" TargetMode="External"/><Relationship Id="rId1" Type="http://schemas.openxmlformats.org/officeDocument/2006/relationships/slideLayout" Target="../slideLayouts/slideLayout2.xml"/><Relationship Id="rId4" Type="http://schemas.openxmlformats.org/officeDocument/2006/relationships/hyperlink" Target="https://en.wikipedia.org/wiki/Exi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90675" y="319149"/>
            <a:ext cx="10601325" cy="584775"/>
          </a:xfrm>
          <a:prstGeom prst="rect">
            <a:avLst/>
          </a:prstGeom>
          <a:solidFill>
            <a:schemeClr val="accent5">
              <a:lumMod val="60000"/>
              <a:lumOff val="40000"/>
            </a:schemeClr>
          </a:solidFill>
        </p:spPr>
        <p:txBody>
          <a:bodyPr wrap="square">
            <a:spAutoFit/>
          </a:bodyPr>
          <a:lstStyle/>
          <a:p>
            <a:r>
              <a:rPr lang="zh-TW" altLang="en-US" sz="3200" b="1" dirty="0">
                <a:solidFill>
                  <a:schemeClr val="bg1"/>
                </a:solidFill>
              </a:rPr>
              <a:t>新型態資安實務課程計畫</a:t>
            </a:r>
          </a:p>
        </p:txBody>
      </p:sp>
      <p:sp>
        <p:nvSpPr>
          <p:cNvPr id="6" name="矩形 5"/>
          <p:cNvSpPr/>
          <p:nvPr/>
        </p:nvSpPr>
        <p:spPr>
          <a:xfrm>
            <a:off x="0" y="323333"/>
            <a:ext cx="1415772" cy="584775"/>
          </a:xfrm>
          <a:prstGeom prst="rect">
            <a:avLst/>
          </a:prstGeom>
          <a:solidFill>
            <a:srgbClr val="92D050"/>
          </a:solidFill>
        </p:spPr>
        <p:txBody>
          <a:bodyPr wrap="none">
            <a:spAutoFit/>
          </a:bodyPr>
          <a:lstStyle/>
          <a:p>
            <a:r>
              <a:rPr lang="zh-TW" altLang="en-US" sz="3200" b="1" dirty="0" smtClean="0">
                <a:effectLst>
                  <a:outerShdw blurRad="38100" dist="38100" dir="2700000" algn="tl">
                    <a:srgbClr val="000000">
                      <a:alpha val="43137"/>
                    </a:srgbClr>
                  </a:outerShdw>
                </a:effectLst>
              </a:rPr>
              <a:t>教育部</a:t>
            </a:r>
            <a:endParaRPr lang="zh-TW" altLang="en-US" sz="3200" b="1" dirty="0">
              <a:effectLst>
                <a:outerShdw blurRad="38100" dist="38100" dir="2700000" algn="tl">
                  <a:srgbClr val="000000">
                    <a:alpha val="43137"/>
                  </a:srgbClr>
                </a:outerShdw>
              </a:effectLst>
            </a:endParaRPr>
          </a:p>
        </p:txBody>
      </p:sp>
      <p:sp>
        <p:nvSpPr>
          <p:cNvPr id="9" name="標題 8"/>
          <p:cNvSpPr>
            <a:spLocks noGrp="1"/>
          </p:cNvSpPr>
          <p:nvPr>
            <p:ph type="ctrTitle"/>
          </p:nvPr>
        </p:nvSpPr>
        <p:spPr>
          <a:xfrm>
            <a:off x="914400" y="2647335"/>
            <a:ext cx="10363200" cy="862628"/>
          </a:xfrm>
        </p:spPr>
        <p:txBody>
          <a:bodyPr>
            <a:normAutofit fontScale="90000"/>
          </a:bodyPr>
          <a:lstStyle/>
          <a:p>
            <a:r>
              <a:rPr lang="en-US" altLang="zh-TW" dirty="0" smtClean="0">
                <a:effectLst>
                  <a:outerShdw blurRad="38100" dist="38100" dir="2700000" algn="tl">
                    <a:srgbClr val="000000">
                      <a:alpha val="43137"/>
                    </a:srgbClr>
                  </a:outerShdw>
                </a:effectLst>
              </a:rPr>
              <a:t>{</a:t>
            </a:r>
            <a:r>
              <a:rPr lang="zh-TW" altLang="en-US" dirty="0" smtClean="0">
                <a:effectLst>
                  <a:outerShdw blurRad="38100" dist="38100" dir="2700000" algn="tl">
                    <a:srgbClr val="000000">
                      <a:alpha val="43137"/>
                    </a:srgbClr>
                  </a:outerShdw>
                </a:effectLst>
              </a:rPr>
              <a:t>駭客</a:t>
            </a:r>
            <a:r>
              <a:rPr lang="en-US" altLang="zh-TW" dirty="0" smtClean="0">
                <a:effectLst>
                  <a:outerShdw blurRad="38100" dist="38100" dir="2700000" algn="tl">
                    <a:srgbClr val="000000">
                      <a:alpha val="43137"/>
                    </a:srgbClr>
                  </a:outerShdw>
                </a:effectLst>
              </a:rPr>
              <a:t>}</a:t>
            </a:r>
            <a:r>
              <a:rPr lang="zh-TW" altLang="zh-TW" dirty="0" smtClean="0">
                <a:effectLst>
                  <a:outerShdw blurRad="38100" dist="38100" dir="2700000" algn="tl">
                    <a:srgbClr val="000000">
                      <a:alpha val="43137"/>
                    </a:srgbClr>
                  </a:outerShdw>
                </a:effectLst>
              </a:rPr>
              <a:t>隱</a:t>
            </a:r>
            <a:r>
              <a:rPr lang="zh-TW" altLang="zh-TW" dirty="0">
                <a:effectLst>
                  <a:outerShdw blurRad="38100" dist="38100" dir="2700000" algn="tl">
                    <a:srgbClr val="000000">
                      <a:alpha val="43137"/>
                    </a:srgbClr>
                  </a:outerShdw>
                </a:effectLst>
              </a:rPr>
              <a:t>寫</a:t>
            </a:r>
            <a:r>
              <a:rPr lang="zh-TW" altLang="zh-TW" dirty="0" smtClean="0">
                <a:effectLst>
                  <a:outerShdw blurRad="38100" dist="38100" dir="2700000" algn="tl">
                    <a:srgbClr val="000000">
                      <a:alpha val="43137"/>
                    </a:srgbClr>
                  </a:outerShdw>
                </a:effectLst>
              </a:rPr>
              <a:t>術</a:t>
            </a:r>
            <a:r>
              <a:rPr lang="zh-TW" altLang="en-US" dirty="0" smtClean="0">
                <a:effectLst>
                  <a:outerShdw blurRad="38100" dist="38100" dir="2700000" algn="tl">
                    <a:srgbClr val="000000">
                      <a:alpha val="43137"/>
                    </a:srgbClr>
                  </a:outerShdw>
                </a:effectLst>
              </a:rPr>
              <a:t> </a:t>
            </a:r>
            <a:r>
              <a:rPr lang="en-US" altLang="zh-TW" dirty="0" smtClean="0">
                <a:effectLst>
                  <a:outerShdw blurRad="38100" dist="38100" dir="2700000" algn="tl">
                    <a:srgbClr val="000000">
                      <a:alpha val="43137"/>
                    </a:srgbClr>
                  </a:outerShdw>
                </a:effectLst>
              </a:rPr>
              <a:t>STEGANOGRAPHY</a:t>
            </a:r>
            <a:endParaRPr lang="zh-TW" altLang="en-US" dirty="0">
              <a:effectLst>
                <a:outerShdw blurRad="38100" dist="38100" dir="2700000" algn="tl">
                  <a:srgbClr val="000000">
                    <a:alpha val="43137"/>
                  </a:srgbClr>
                </a:outerShdw>
              </a:effectLst>
            </a:endParaRPr>
          </a:p>
        </p:txBody>
      </p:sp>
      <p:sp>
        <p:nvSpPr>
          <p:cNvPr id="10" name="副標題 9"/>
          <p:cNvSpPr>
            <a:spLocks noGrp="1"/>
          </p:cNvSpPr>
          <p:nvPr>
            <p:ph type="subTitle" idx="1"/>
          </p:nvPr>
        </p:nvSpPr>
        <p:spPr>
          <a:xfrm>
            <a:off x="1524000" y="4107426"/>
            <a:ext cx="9144000" cy="1150374"/>
          </a:xfrm>
        </p:spPr>
        <p:txBody>
          <a:bodyPr/>
          <a:lstStyle/>
          <a:p>
            <a:pPr algn="l"/>
            <a:r>
              <a:rPr lang="zh-TW" altLang="en-US" b="1" dirty="0" smtClean="0"/>
              <a:t>授課教師</a:t>
            </a:r>
            <a:r>
              <a:rPr lang="en-US" altLang="zh-TW" b="1" dirty="0" smtClean="0"/>
              <a:t>:</a:t>
            </a:r>
            <a:endParaRPr lang="zh-TW" altLang="en-US" b="1" dirty="0"/>
          </a:p>
        </p:txBody>
      </p:sp>
      <p:sp>
        <p:nvSpPr>
          <p:cNvPr id="11" name="矩形 10"/>
          <p:cNvSpPr/>
          <p:nvPr/>
        </p:nvSpPr>
        <p:spPr>
          <a:xfrm>
            <a:off x="0" y="6070042"/>
            <a:ext cx="12192000" cy="523220"/>
          </a:xfrm>
          <a:prstGeom prst="rect">
            <a:avLst/>
          </a:prstGeom>
          <a:solidFill>
            <a:schemeClr val="accent6">
              <a:lumMod val="40000"/>
              <a:lumOff val="60000"/>
            </a:schemeClr>
          </a:solidFill>
        </p:spPr>
        <p:txBody>
          <a:bodyPr wrap="square">
            <a:spAutoFit/>
          </a:bodyPr>
          <a:lstStyle/>
          <a:p>
            <a:r>
              <a:rPr lang="zh-TW" altLang="en-US" sz="2800" dirty="0">
                <a:latin typeface="華康康楷體W5(P)" panose="03000500000000000000" pitchFamily="66" charset="-120"/>
                <a:ea typeface="華康康楷體W5(P)" panose="03000500000000000000" pitchFamily="66" charset="-120"/>
              </a:rPr>
              <a:t>資訊安全基礎實務</a:t>
            </a:r>
            <a:r>
              <a:rPr lang="zh-TW" altLang="en-US" sz="2800" dirty="0" smtClean="0">
                <a:latin typeface="華康康楷體W5(P)" panose="03000500000000000000" pitchFamily="66" charset="-120"/>
                <a:ea typeface="華康康楷體W5(P)" panose="03000500000000000000" pitchFamily="66" charset="-120"/>
              </a:rPr>
              <a:t>課程    </a:t>
            </a:r>
            <a:r>
              <a:rPr lang="en-US" altLang="zh-TW" sz="2400" dirty="0" smtClean="0">
                <a:latin typeface="Adobe Gothic Std B" pitchFamily="34" charset="-128"/>
                <a:ea typeface="Adobe Gothic Std B" pitchFamily="34" charset="-128"/>
              </a:rPr>
              <a:t>A </a:t>
            </a:r>
            <a:r>
              <a:rPr lang="en-US" altLang="zh-TW" sz="2400" dirty="0">
                <a:latin typeface="Adobe Gothic Std B" pitchFamily="34" charset="-128"/>
                <a:ea typeface="Adobe Gothic Std B" pitchFamily="34" charset="-128"/>
              </a:rPr>
              <a:t>practical introduction to security</a:t>
            </a:r>
            <a:endParaRPr lang="zh-TW" altLang="en-US" sz="2400" dirty="0">
              <a:latin typeface="Adobe Gothic Std B" pitchFamily="34" charset="-128"/>
              <a:ea typeface="華康康楷體W5(P)" panose="03000500000000000000" pitchFamily="66" charset="-120"/>
            </a:endParaRPr>
          </a:p>
        </p:txBody>
      </p:sp>
    </p:spTree>
    <p:extLst>
      <p:ext uri="{BB962C8B-B14F-4D97-AF65-F5344CB8AC3E}">
        <p14:creationId xmlns:p14="http://schemas.microsoft.com/office/powerpoint/2010/main" val="1035686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970638"/>
            <a:ext cx="12192000" cy="14416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圖片中</a:t>
            </a:r>
            <a:r>
              <a:rPr lang="zh-TW" altLang="en-US" sz="6000" dirty="0"/>
              <a:t>的</a:t>
            </a:r>
            <a:r>
              <a:rPr lang="zh-TW" altLang="en-US" sz="6000" dirty="0" smtClean="0"/>
              <a:t>隱藏資訊</a:t>
            </a:r>
            <a:endParaRPr lang="zh-TW" altLang="en-US" sz="6000" dirty="0"/>
          </a:p>
        </p:txBody>
      </p:sp>
    </p:spTree>
    <p:extLst>
      <p:ext uri="{BB962C8B-B14F-4D97-AF65-F5344CB8AC3E}">
        <p14:creationId xmlns:p14="http://schemas.microsoft.com/office/powerpoint/2010/main" val="3036145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587548"/>
            <a:ext cx="12192001" cy="1002356"/>
          </a:xfrm>
          <a:solidFill>
            <a:schemeClr val="accent4">
              <a:lumMod val="50000"/>
            </a:schemeClr>
          </a:solidFill>
        </p:spPr>
        <p:txBody>
          <a:bodyPr/>
          <a:lstStyle/>
          <a:p>
            <a:r>
              <a:rPr lang="zh-TW" altLang="en-US" b="1" dirty="0" smtClean="0">
                <a:solidFill>
                  <a:schemeClr val="bg1"/>
                </a:solidFill>
                <a:effectLst>
                  <a:outerShdw blurRad="38100" dist="38100" dir="2700000" algn="tl">
                    <a:srgbClr val="000000">
                      <a:alpha val="43137"/>
                    </a:srgbClr>
                  </a:outerShdw>
                </a:effectLst>
              </a:rPr>
              <a:t>你能從黑洞裡找出</a:t>
            </a:r>
            <a:r>
              <a:rPr lang="en-US" altLang="zh-TW" b="1" dirty="0" smtClean="0">
                <a:solidFill>
                  <a:schemeClr val="bg1"/>
                </a:solidFill>
                <a:effectLst>
                  <a:outerShdw blurRad="38100" dist="38100" dir="2700000" algn="tl">
                    <a:srgbClr val="000000">
                      <a:alpha val="43137"/>
                    </a:srgbClr>
                  </a:outerShdw>
                </a:effectLst>
              </a:rPr>
              <a:t>Flag</a:t>
            </a:r>
            <a:r>
              <a:rPr lang="zh-TW" altLang="en-US" b="1" dirty="0" smtClean="0">
                <a:solidFill>
                  <a:schemeClr val="bg1"/>
                </a:solidFill>
                <a:effectLst>
                  <a:outerShdw blurRad="38100" dist="38100" dir="2700000" algn="tl">
                    <a:srgbClr val="000000">
                      <a:alpha val="43137"/>
                    </a:srgbClr>
                  </a:outerShdw>
                </a:effectLst>
              </a:rPr>
              <a:t>嗎</a:t>
            </a:r>
            <a:r>
              <a:rPr lang="en-US" altLang="zh-TW" b="1" dirty="0" smtClean="0">
                <a:solidFill>
                  <a:schemeClr val="bg1"/>
                </a:solidFill>
                <a:effectLst>
                  <a:outerShdw blurRad="38100" dist="38100" dir="2700000" algn="tl">
                    <a:srgbClr val="000000">
                      <a:alpha val="43137"/>
                    </a:srgbClr>
                  </a:outerShdw>
                </a:effectLst>
              </a:rPr>
              <a:t>??</a:t>
            </a:r>
            <a:endParaRPr lang="zh-TW" altLang="en-US" b="1" dirty="0">
              <a:solidFill>
                <a:schemeClr val="bg1"/>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259929" y="1944130"/>
            <a:ext cx="7059124" cy="4423718"/>
          </a:xfrm>
          <a:prstGeom prst="rect">
            <a:avLst/>
          </a:prstGeom>
        </p:spPr>
      </p:pic>
      <p:sp>
        <p:nvSpPr>
          <p:cNvPr id="5" name="矩形 4"/>
          <p:cNvSpPr/>
          <p:nvPr/>
        </p:nvSpPr>
        <p:spPr>
          <a:xfrm>
            <a:off x="7757817" y="1088726"/>
            <a:ext cx="3281668" cy="461665"/>
          </a:xfrm>
          <a:prstGeom prst="rect">
            <a:avLst/>
          </a:prstGeom>
        </p:spPr>
        <p:txBody>
          <a:bodyPr wrap="none">
            <a:spAutoFit/>
          </a:bodyPr>
          <a:lstStyle/>
          <a:p>
            <a:r>
              <a:rPr lang="en-US" altLang="zh-TW" sz="2400" b="1" dirty="0" smtClean="0">
                <a:solidFill>
                  <a:schemeClr val="bg1"/>
                </a:solidFill>
                <a:effectLst>
                  <a:outerShdw blurRad="38100" dist="38100" dir="2700000" algn="tl">
                    <a:srgbClr val="000000">
                      <a:alpha val="43137"/>
                    </a:srgbClr>
                  </a:outerShdw>
                </a:effectLst>
              </a:rPr>
              <a:t>bitsctf_2017/</a:t>
            </a:r>
            <a:r>
              <a:rPr lang="en-US" altLang="zh-TW" sz="2400" b="1" dirty="0" err="1" smtClean="0">
                <a:solidFill>
                  <a:schemeClr val="bg1"/>
                </a:solidFill>
                <a:effectLst>
                  <a:outerShdw blurRad="38100" dist="38100" dir="2700000" algn="tl">
                    <a:srgbClr val="000000">
                      <a:alpha val="43137"/>
                    </a:srgbClr>
                  </a:outerShdw>
                </a:effectLst>
              </a:rPr>
              <a:t>black_hole</a:t>
            </a:r>
            <a:endParaRPr lang="zh-TW" altLang="en-US" sz="2400" b="1" dirty="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3"/>
          <a:stretch>
            <a:fillRect/>
          </a:stretch>
        </p:blipFill>
        <p:spPr>
          <a:xfrm>
            <a:off x="8052157" y="4001483"/>
            <a:ext cx="3579671" cy="2236579"/>
          </a:xfrm>
          <a:prstGeom prst="rect">
            <a:avLst/>
          </a:prstGeom>
        </p:spPr>
      </p:pic>
      <p:sp>
        <p:nvSpPr>
          <p:cNvPr id="7" name="標題 1"/>
          <p:cNvSpPr txBox="1">
            <a:spLocks/>
          </p:cNvSpPr>
          <p:nvPr/>
        </p:nvSpPr>
        <p:spPr>
          <a:xfrm>
            <a:off x="7871253" y="2999127"/>
            <a:ext cx="4320747" cy="1002356"/>
          </a:xfrm>
          <a:prstGeom prst="rect">
            <a:avLst/>
          </a:prstGeom>
          <a:solidFill>
            <a:schemeClr val="accent4">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smtClean="0">
                <a:solidFill>
                  <a:schemeClr val="bg1"/>
                </a:solidFill>
                <a:effectLst>
                  <a:outerShdw blurRad="38100" dist="38100" dir="2700000" algn="tl">
                    <a:srgbClr val="000000">
                      <a:alpha val="43137"/>
                    </a:srgbClr>
                  </a:outerShdw>
                </a:effectLst>
              </a:rPr>
              <a:t>你看到</a:t>
            </a:r>
            <a:r>
              <a:rPr lang="en-US" altLang="zh-TW" b="1" dirty="0" smtClean="0">
                <a:solidFill>
                  <a:schemeClr val="bg1"/>
                </a:solidFill>
                <a:effectLst>
                  <a:outerShdw blurRad="38100" dist="38100" dir="2700000" algn="tl">
                    <a:srgbClr val="000000">
                      <a:alpha val="43137"/>
                    </a:srgbClr>
                  </a:outerShdw>
                </a:effectLst>
              </a:rPr>
              <a:t>Flag</a:t>
            </a:r>
            <a:r>
              <a:rPr lang="zh-TW" altLang="en-US" b="1" dirty="0" smtClean="0">
                <a:solidFill>
                  <a:schemeClr val="bg1"/>
                </a:solidFill>
                <a:effectLst>
                  <a:outerShdw blurRad="38100" dist="38100" dir="2700000" algn="tl">
                    <a:srgbClr val="000000">
                      <a:alpha val="43137"/>
                    </a:srgbClr>
                  </a:outerShdw>
                </a:effectLst>
              </a:rPr>
              <a:t>了嗎</a:t>
            </a:r>
            <a:r>
              <a:rPr lang="en-US" altLang="zh-TW" b="1" dirty="0" smtClean="0">
                <a:solidFill>
                  <a:schemeClr val="bg1"/>
                </a:solidFill>
                <a:effectLst>
                  <a:outerShdw blurRad="38100" dist="38100" dir="2700000" algn="tl">
                    <a:srgbClr val="000000">
                      <a:alpha val="43137"/>
                    </a:srgbClr>
                  </a:outerShdw>
                </a:effectLst>
              </a:rPr>
              <a:t>??</a:t>
            </a:r>
            <a:endParaRPr lang="zh-TW"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00603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1" y="587548"/>
            <a:ext cx="12192001" cy="1002356"/>
          </a:xfrm>
          <a:prstGeom prst="rect">
            <a:avLst/>
          </a:prstGeom>
          <a:solidFill>
            <a:schemeClr val="accent4">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smtClean="0">
                <a:solidFill>
                  <a:schemeClr val="bg1"/>
                </a:solidFill>
                <a:effectLst>
                  <a:outerShdw blurRad="38100" dist="38100" dir="2700000" algn="tl">
                    <a:srgbClr val="000000">
                      <a:alpha val="43137"/>
                    </a:srgbClr>
                  </a:outerShdw>
                </a:effectLst>
              </a:rPr>
              <a:t>你能找出</a:t>
            </a:r>
            <a:r>
              <a:rPr lang="en-US" altLang="zh-TW" b="1" dirty="0" smtClean="0">
                <a:solidFill>
                  <a:schemeClr val="bg1"/>
                </a:solidFill>
                <a:effectLst>
                  <a:outerShdw blurRad="38100" dist="38100" dir="2700000" algn="tl">
                    <a:srgbClr val="000000">
                      <a:alpha val="43137"/>
                    </a:srgbClr>
                  </a:outerShdw>
                </a:effectLst>
              </a:rPr>
              <a:t>Flag</a:t>
            </a:r>
            <a:r>
              <a:rPr lang="zh-TW" altLang="en-US" b="1" dirty="0" smtClean="0">
                <a:solidFill>
                  <a:schemeClr val="bg1"/>
                </a:solidFill>
                <a:effectLst>
                  <a:outerShdw blurRad="38100" dist="38100" dir="2700000" algn="tl">
                    <a:srgbClr val="000000">
                      <a:alpha val="43137"/>
                    </a:srgbClr>
                  </a:outerShdw>
                </a:effectLst>
              </a:rPr>
              <a:t>嗎</a:t>
            </a:r>
            <a:r>
              <a:rPr lang="en-US" altLang="zh-TW" b="1" dirty="0" smtClean="0">
                <a:solidFill>
                  <a:schemeClr val="bg1"/>
                </a:solidFill>
                <a:effectLst>
                  <a:outerShdw blurRad="38100" dist="38100" dir="2700000" algn="tl">
                    <a:srgbClr val="000000">
                      <a:alpha val="43137"/>
                    </a:srgbClr>
                  </a:outerShdw>
                </a:effectLst>
              </a:rPr>
              <a:t>??</a:t>
            </a:r>
            <a:endParaRPr lang="zh-TW" altLang="en-US" b="1" dirty="0">
              <a:solidFill>
                <a:schemeClr val="bg1"/>
              </a:solidFill>
              <a:effectLst>
                <a:outerShdw blurRad="38100" dist="38100" dir="2700000" algn="tl">
                  <a:srgbClr val="000000">
                    <a:alpha val="43137"/>
                  </a:srgbClr>
                </a:outerShdw>
              </a:effectLst>
            </a:endParaRPr>
          </a:p>
        </p:txBody>
      </p:sp>
      <p:pic>
        <p:nvPicPr>
          <p:cNvPr id="5" name="圖片 4"/>
          <p:cNvPicPr>
            <a:picLocks noChangeAspect="1"/>
          </p:cNvPicPr>
          <p:nvPr/>
        </p:nvPicPr>
        <p:blipFill>
          <a:blip r:embed="rId2"/>
          <a:stretch>
            <a:fillRect/>
          </a:stretch>
        </p:blipFill>
        <p:spPr>
          <a:xfrm>
            <a:off x="3736631" y="2006392"/>
            <a:ext cx="5384715" cy="2974834"/>
          </a:xfrm>
          <a:prstGeom prst="rect">
            <a:avLst/>
          </a:prstGeom>
        </p:spPr>
      </p:pic>
      <p:pic>
        <p:nvPicPr>
          <p:cNvPr id="4" name="內容版面配置區 3"/>
          <p:cNvPicPr>
            <a:picLocks noGrp="1" noChangeAspect="1"/>
          </p:cNvPicPr>
          <p:nvPr>
            <p:ph idx="1"/>
          </p:nvPr>
        </p:nvPicPr>
        <p:blipFill>
          <a:blip r:embed="rId3"/>
          <a:stretch>
            <a:fillRect/>
          </a:stretch>
        </p:blipFill>
        <p:spPr>
          <a:xfrm>
            <a:off x="4106590" y="2776151"/>
            <a:ext cx="4644796" cy="3483597"/>
          </a:xfrm>
          <a:prstGeom prst="rect">
            <a:avLst/>
          </a:prstGeom>
        </p:spPr>
      </p:pic>
      <p:pic>
        <p:nvPicPr>
          <p:cNvPr id="9" name="圖片 8"/>
          <p:cNvPicPr>
            <a:picLocks noChangeAspect="1"/>
          </p:cNvPicPr>
          <p:nvPr/>
        </p:nvPicPr>
        <p:blipFill>
          <a:blip r:embed="rId4"/>
          <a:stretch>
            <a:fillRect/>
          </a:stretch>
        </p:blipFill>
        <p:spPr>
          <a:xfrm>
            <a:off x="2135754" y="3052598"/>
            <a:ext cx="8047280" cy="4447421"/>
          </a:xfrm>
          <a:prstGeom prst="rect">
            <a:avLst/>
          </a:prstGeom>
        </p:spPr>
      </p:pic>
    </p:spTree>
    <p:extLst>
      <p:ext uri="{BB962C8B-B14F-4D97-AF65-F5344CB8AC3E}">
        <p14:creationId xmlns:p14="http://schemas.microsoft.com/office/powerpoint/2010/main" val="92254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155093"/>
            <a:ext cx="12192000" cy="179584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圖片中</a:t>
            </a:r>
            <a:r>
              <a:rPr lang="zh-TW" altLang="en-US" sz="6000" dirty="0"/>
              <a:t>的</a:t>
            </a:r>
            <a:r>
              <a:rPr lang="zh-TW" altLang="en-US" sz="6000" dirty="0" smtClean="0"/>
              <a:t>隱藏資訊</a:t>
            </a:r>
            <a:endParaRPr lang="en-US" altLang="zh-TW" sz="6000" dirty="0" smtClean="0"/>
          </a:p>
          <a:p>
            <a:pPr algn="ctr"/>
            <a:r>
              <a:rPr lang="en-US" altLang="zh-TW" sz="6000" dirty="0" smtClean="0"/>
              <a:t>metadata</a:t>
            </a:r>
            <a:endParaRPr lang="zh-TW" altLang="en-US" sz="6000" dirty="0"/>
          </a:p>
        </p:txBody>
      </p:sp>
    </p:spTree>
    <p:extLst>
      <p:ext uri="{BB962C8B-B14F-4D97-AF65-F5344CB8AC3E}">
        <p14:creationId xmlns:p14="http://schemas.microsoft.com/office/powerpoint/2010/main" val="2401512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825625"/>
            <a:ext cx="4162168" cy="4351338"/>
          </a:xfrm>
        </p:spPr>
        <p:txBody>
          <a:bodyPr>
            <a:normAutofit lnSpcReduction="10000"/>
          </a:bodyPr>
          <a:lstStyle/>
          <a:p>
            <a:pPr>
              <a:buFont typeface="Wingdings" panose="05000000000000000000" pitchFamily="2" charset="2"/>
              <a:buChar char="Ø"/>
            </a:pPr>
            <a:r>
              <a:rPr lang="en-US" altLang="zh-TW" dirty="0" err="1"/>
              <a:t>ExifTool</a:t>
            </a:r>
            <a:r>
              <a:rPr lang="zh-TW" altLang="en-US" dirty="0"/>
              <a:t>是</a:t>
            </a:r>
            <a:r>
              <a:rPr lang="en-US" altLang="zh-TW" dirty="0"/>
              <a:t>Phil Harvey</a:t>
            </a:r>
            <a:r>
              <a:rPr lang="zh-TW" altLang="en-US" dirty="0"/>
              <a:t>以</a:t>
            </a:r>
            <a:r>
              <a:rPr lang="en-US" altLang="zh-TW" dirty="0"/>
              <a:t>Perl</a:t>
            </a:r>
            <a:r>
              <a:rPr lang="zh-TW" altLang="en-US" dirty="0"/>
              <a:t>寫成的免費開源</a:t>
            </a:r>
            <a:r>
              <a:rPr lang="zh-TW" altLang="en-US" dirty="0" smtClean="0"/>
              <a:t>軟體</a:t>
            </a:r>
            <a:endParaRPr lang="en-US" altLang="zh-TW" dirty="0" smtClean="0"/>
          </a:p>
          <a:p>
            <a:pPr>
              <a:buFont typeface="Wingdings" panose="05000000000000000000" pitchFamily="2" charset="2"/>
              <a:buChar char="Ø"/>
            </a:pPr>
            <a:r>
              <a:rPr lang="zh-TW" altLang="en-US" dirty="0" smtClean="0"/>
              <a:t>可</a:t>
            </a:r>
            <a:r>
              <a:rPr lang="zh-TW" altLang="en-US" dirty="0"/>
              <a:t>讀寫及處理圖像、視頻及音頻的</a:t>
            </a:r>
            <a:r>
              <a:rPr lang="en-US" altLang="zh-TW" dirty="0"/>
              <a:t>metadata</a:t>
            </a:r>
            <a:r>
              <a:rPr lang="zh-TW" altLang="en-US" dirty="0"/>
              <a:t>，例如</a:t>
            </a:r>
            <a:r>
              <a:rPr lang="en-US" altLang="zh-TW" dirty="0" err="1"/>
              <a:t>Exif</a:t>
            </a:r>
            <a:r>
              <a:rPr lang="zh-TW" altLang="en-US" dirty="0"/>
              <a:t>、</a:t>
            </a:r>
            <a:r>
              <a:rPr lang="en-US" altLang="zh-TW" dirty="0"/>
              <a:t>IPTC</a:t>
            </a:r>
            <a:r>
              <a:rPr lang="zh-TW" altLang="en-US" dirty="0"/>
              <a:t>、</a:t>
            </a:r>
            <a:r>
              <a:rPr lang="en-US" altLang="zh-TW" dirty="0"/>
              <a:t>XMP</a:t>
            </a:r>
            <a:r>
              <a:rPr lang="zh-TW" altLang="en-US" dirty="0"/>
              <a:t>、</a:t>
            </a:r>
            <a:r>
              <a:rPr lang="en-US" altLang="zh-TW" dirty="0"/>
              <a:t>JFIF</a:t>
            </a:r>
            <a:r>
              <a:rPr lang="zh-TW" altLang="en-US" dirty="0"/>
              <a:t>、</a:t>
            </a:r>
            <a:r>
              <a:rPr lang="en-US" altLang="zh-TW" dirty="0" err="1"/>
              <a:t>GeoTIFF</a:t>
            </a:r>
            <a:r>
              <a:rPr lang="zh-TW" altLang="en-US" dirty="0"/>
              <a:t>、</a:t>
            </a:r>
            <a:r>
              <a:rPr lang="en-US" altLang="zh-TW" dirty="0"/>
              <a:t>ICC Profile</a:t>
            </a:r>
            <a:r>
              <a:rPr lang="zh-TW" altLang="en-US" dirty="0" smtClean="0"/>
              <a:t>。</a:t>
            </a:r>
            <a:endParaRPr lang="en-US" altLang="zh-TW" dirty="0" smtClean="0"/>
          </a:p>
          <a:p>
            <a:pPr>
              <a:buFont typeface="Wingdings" panose="05000000000000000000" pitchFamily="2" charset="2"/>
              <a:buChar char="Ø"/>
            </a:pPr>
            <a:r>
              <a:rPr lang="zh-TW" altLang="en-US" dirty="0" smtClean="0"/>
              <a:t>它</a:t>
            </a:r>
            <a:r>
              <a:rPr lang="zh-TW" altLang="en-US" dirty="0"/>
              <a:t>是跨平台的，可作為命令列或</a:t>
            </a:r>
            <a:r>
              <a:rPr lang="en-US" altLang="zh-TW" dirty="0"/>
              <a:t>Perl</a:t>
            </a:r>
            <a:r>
              <a:rPr lang="zh-TW" altLang="en-US" dirty="0"/>
              <a:t>函式庫使用</a:t>
            </a:r>
          </a:p>
        </p:txBody>
      </p:sp>
      <p:pic>
        <p:nvPicPr>
          <p:cNvPr id="1026" name="Picture 2" descr="「ExifToo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272" y="1888397"/>
            <a:ext cx="6477000" cy="43815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365307" y="6391188"/>
            <a:ext cx="5217839" cy="369332"/>
          </a:xfrm>
          <a:prstGeom prst="rect">
            <a:avLst/>
          </a:prstGeom>
        </p:spPr>
        <p:txBody>
          <a:bodyPr wrap="none">
            <a:spAutoFit/>
          </a:bodyPr>
          <a:lstStyle/>
          <a:p>
            <a:r>
              <a:rPr lang="en-US" altLang="zh-TW" dirty="0"/>
              <a:t>https://sno.phy.queensu.ca/~phil/exiftool/under.html</a:t>
            </a:r>
            <a:endParaRPr lang="zh-TW" altLang="en-US" dirty="0"/>
          </a:p>
        </p:txBody>
      </p:sp>
      <p:sp>
        <p:nvSpPr>
          <p:cNvPr id="7" name="標題 1"/>
          <p:cNvSpPr txBox="1">
            <a:spLocks/>
          </p:cNvSpPr>
          <p:nvPr/>
        </p:nvSpPr>
        <p:spPr>
          <a:xfrm>
            <a:off x="838200" y="554879"/>
            <a:ext cx="9144000" cy="854074"/>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effectLst>
                  <a:outerShdw blurRad="38100" dist="38100" dir="2700000" algn="tl">
                    <a:srgbClr val="000000">
                      <a:alpha val="43137"/>
                    </a:srgbClr>
                  </a:outerShdw>
                </a:effectLst>
              </a:rPr>
              <a:t>Steganography::</a:t>
            </a:r>
            <a:r>
              <a:rPr lang="en-US" altLang="zh-TW" b="1" dirty="0" err="1">
                <a:solidFill>
                  <a:schemeClr val="bg1"/>
                </a:solidFill>
                <a:effectLst>
                  <a:outerShdw blurRad="38100" dist="38100" dir="2700000" algn="tl">
                    <a:srgbClr val="000000">
                      <a:alpha val="43137"/>
                    </a:srgbClr>
                  </a:outerShdw>
                </a:effectLst>
              </a:rPr>
              <a:t>exiftool</a:t>
            </a:r>
            <a:endParaRPr lang="en-US" altLang="zh-TW" b="1" dirty="0">
              <a:solidFill>
                <a:srgbClr val="FFFF00"/>
              </a:solidFill>
              <a:effectLst>
                <a:outerShdw blurRad="38100" dist="38100" dir="2700000" algn="tl">
                  <a:srgbClr val="000000">
                    <a:alpha val="43137"/>
                  </a:srgbClr>
                </a:outerShdw>
              </a:effectLst>
            </a:endParaRPr>
          </a:p>
        </p:txBody>
      </p:sp>
      <p:sp>
        <p:nvSpPr>
          <p:cNvPr id="8" name="矩形 7"/>
          <p:cNvSpPr/>
          <p:nvPr/>
        </p:nvSpPr>
        <p:spPr>
          <a:xfrm>
            <a:off x="8509772" y="1530243"/>
            <a:ext cx="2339358" cy="369332"/>
          </a:xfrm>
          <a:prstGeom prst="rect">
            <a:avLst/>
          </a:prstGeom>
          <a:solidFill>
            <a:schemeClr val="tx1"/>
          </a:solidFill>
        </p:spPr>
        <p:txBody>
          <a:bodyPr wrap="none">
            <a:spAutoFit/>
          </a:bodyPr>
          <a:lstStyle/>
          <a:p>
            <a:r>
              <a:rPr lang="en-US" altLang="zh-TW" b="1" dirty="0">
                <a:solidFill>
                  <a:srgbClr val="FFFF00"/>
                </a:solidFill>
                <a:effectLst>
                  <a:outerShdw blurRad="38100" dist="38100" dir="2700000" algn="tl">
                    <a:srgbClr val="000000">
                      <a:alpha val="43137"/>
                    </a:srgbClr>
                  </a:outerShdw>
                </a:effectLst>
              </a:rPr>
              <a:t>Kali Linux </a:t>
            </a:r>
            <a:r>
              <a:rPr lang="en-US" altLang="zh-TW" b="1" dirty="0" smtClean="0">
                <a:solidFill>
                  <a:srgbClr val="FFFF00"/>
                </a:solidFill>
                <a:effectLst>
                  <a:outerShdw blurRad="38100" dist="38100" dir="2700000" algn="tl">
                    <a:srgbClr val="000000">
                      <a:alpha val="43137"/>
                    </a:srgbClr>
                  </a:outerShdw>
                </a:effectLst>
              </a:rPr>
              <a:t>2017.3 32bit</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63859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96996" y="1107685"/>
            <a:ext cx="6326659" cy="537392"/>
          </a:xfrm>
        </p:spPr>
        <p:txBody>
          <a:bodyPr>
            <a:normAutofit/>
          </a:bodyPr>
          <a:lstStyle/>
          <a:p>
            <a:r>
              <a:rPr lang="en-US" altLang="zh-TW" sz="2800" dirty="0"/>
              <a:t>https://sourceforge.net/projects/exiftool/</a:t>
            </a:r>
            <a:endParaRPr lang="zh-TW" altLang="en-US" sz="2800" dirty="0"/>
          </a:p>
        </p:txBody>
      </p:sp>
      <p:pic>
        <p:nvPicPr>
          <p:cNvPr id="6" name="內容版面配置區 5"/>
          <p:cNvPicPr>
            <a:picLocks noGrp="1" noChangeAspect="1"/>
          </p:cNvPicPr>
          <p:nvPr>
            <p:ph idx="1"/>
          </p:nvPr>
        </p:nvPicPr>
        <p:blipFill>
          <a:blip r:embed="rId2"/>
          <a:stretch>
            <a:fillRect/>
          </a:stretch>
        </p:blipFill>
        <p:spPr>
          <a:xfrm>
            <a:off x="2679872" y="1536418"/>
            <a:ext cx="6473438" cy="4571999"/>
          </a:xfrm>
          <a:prstGeom prst="rect">
            <a:avLst/>
          </a:prstGeom>
        </p:spPr>
      </p:pic>
      <p:sp>
        <p:nvSpPr>
          <p:cNvPr id="7" name="標題 1"/>
          <p:cNvSpPr txBox="1">
            <a:spLocks/>
          </p:cNvSpPr>
          <p:nvPr/>
        </p:nvSpPr>
        <p:spPr>
          <a:xfrm>
            <a:off x="1524000" y="93278"/>
            <a:ext cx="9144000" cy="854074"/>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effectLst>
                  <a:outerShdw blurRad="38100" dist="38100" dir="2700000" algn="tl">
                    <a:srgbClr val="000000">
                      <a:alpha val="43137"/>
                    </a:srgbClr>
                  </a:outerShdw>
                </a:effectLst>
              </a:rPr>
              <a:t>Steganography::</a:t>
            </a:r>
            <a:r>
              <a:rPr lang="en-US" altLang="zh-TW" b="1" dirty="0" err="1">
                <a:solidFill>
                  <a:schemeClr val="bg1"/>
                </a:solidFill>
                <a:effectLst>
                  <a:outerShdw blurRad="38100" dist="38100" dir="2700000" algn="tl">
                    <a:srgbClr val="000000">
                      <a:alpha val="43137"/>
                    </a:srgbClr>
                  </a:outerShdw>
                </a:effectLst>
              </a:rPr>
              <a:t>exiftool</a:t>
            </a:r>
            <a:endParaRPr lang="en-US" altLang="zh-TW" b="1" dirty="0">
              <a:solidFill>
                <a:srgbClr val="FFFF00"/>
              </a:solidFill>
              <a:effectLst>
                <a:outerShdw blurRad="38100" dist="38100" dir="2700000" algn="tl">
                  <a:srgbClr val="000000">
                    <a:alpha val="43137"/>
                  </a:srgbClr>
                </a:outerShdw>
              </a:effectLst>
            </a:endParaRPr>
          </a:p>
        </p:txBody>
      </p:sp>
      <p:sp>
        <p:nvSpPr>
          <p:cNvPr id="9" name="矩形 8"/>
          <p:cNvSpPr/>
          <p:nvPr/>
        </p:nvSpPr>
        <p:spPr>
          <a:xfrm>
            <a:off x="1791731" y="5999756"/>
            <a:ext cx="8608539" cy="646331"/>
          </a:xfrm>
          <a:prstGeom prst="rect">
            <a:avLst/>
          </a:prstGeom>
          <a:solidFill>
            <a:srgbClr val="FFFF00"/>
          </a:solidFill>
        </p:spPr>
        <p:txBody>
          <a:bodyPr wrap="square">
            <a:spAutoFit/>
          </a:bodyPr>
          <a:lstStyle/>
          <a:p>
            <a:r>
              <a:rPr lang="en-US" altLang="zh-TW" dirty="0"/>
              <a:t>How to install </a:t>
            </a:r>
            <a:r>
              <a:rPr lang="en-US" altLang="zh-TW" dirty="0" err="1"/>
              <a:t>exiftool</a:t>
            </a:r>
            <a:r>
              <a:rPr lang="en-US" altLang="zh-TW" dirty="0"/>
              <a:t> in kali </a:t>
            </a:r>
            <a:r>
              <a:rPr lang="en-US" altLang="zh-TW" dirty="0" err="1"/>
              <a:t>linux</a:t>
            </a:r>
            <a:r>
              <a:rPr lang="en-US" altLang="zh-TW" dirty="0"/>
              <a:t> and examples to extract metadata from any file</a:t>
            </a:r>
          </a:p>
          <a:p>
            <a:r>
              <a:rPr lang="en-US" altLang="zh-TW" dirty="0"/>
              <a:t>https://www.youtube.com/watch?v=jw26XCdJ_vI</a:t>
            </a:r>
            <a:endParaRPr lang="zh-TW" altLang="en-US" dirty="0"/>
          </a:p>
        </p:txBody>
      </p:sp>
      <p:sp>
        <p:nvSpPr>
          <p:cNvPr id="8" name="矩形 7"/>
          <p:cNvSpPr/>
          <p:nvPr/>
        </p:nvSpPr>
        <p:spPr>
          <a:xfrm>
            <a:off x="9374848" y="1107685"/>
            <a:ext cx="2339358" cy="369332"/>
          </a:xfrm>
          <a:prstGeom prst="rect">
            <a:avLst/>
          </a:prstGeom>
          <a:solidFill>
            <a:schemeClr val="tx1"/>
          </a:solidFill>
        </p:spPr>
        <p:txBody>
          <a:bodyPr wrap="none">
            <a:spAutoFit/>
          </a:bodyPr>
          <a:lstStyle/>
          <a:p>
            <a:r>
              <a:rPr lang="en-US" altLang="zh-TW" b="1" dirty="0">
                <a:solidFill>
                  <a:srgbClr val="FFFF00"/>
                </a:solidFill>
                <a:effectLst>
                  <a:outerShdw blurRad="38100" dist="38100" dir="2700000" algn="tl">
                    <a:srgbClr val="000000">
                      <a:alpha val="43137"/>
                    </a:srgbClr>
                  </a:outerShdw>
                </a:effectLst>
              </a:rPr>
              <a:t>Kali Linux </a:t>
            </a:r>
            <a:r>
              <a:rPr lang="en-US" altLang="zh-TW" b="1" dirty="0" smtClean="0">
                <a:solidFill>
                  <a:srgbClr val="FFFF00"/>
                </a:solidFill>
                <a:effectLst>
                  <a:outerShdw blurRad="38100" dist="38100" dir="2700000" algn="tl">
                    <a:srgbClr val="000000">
                      <a:alpha val="43137"/>
                    </a:srgbClr>
                  </a:outerShdw>
                </a:effectLst>
              </a:rPr>
              <a:t>2017.3 32bit</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23232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1334530" y="431030"/>
            <a:ext cx="9144000" cy="854074"/>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effectLst>
                  <a:outerShdw blurRad="38100" dist="38100" dir="2700000" algn="tl">
                    <a:srgbClr val="000000">
                      <a:alpha val="43137"/>
                    </a:srgbClr>
                  </a:outerShdw>
                </a:effectLst>
              </a:rPr>
              <a:t>Steganography::</a:t>
            </a:r>
            <a:r>
              <a:rPr lang="en-US" altLang="zh-TW" b="1" dirty="0" err="1">
                <a:solidFill>
                  <a:schemeClr val="bg1"/>
                </a:solidFill>
                <a:effectLst>
                  <a:outerShdw blurRad="38100" dist="38100" dir="2700000" algn="tl">
                    <a:srgbClr val="000000">
                      <a:alpha val="43137"/>
                    </a:srgbClr>
                  </a:outerShdw>
                </a:effectLst>
              </a:rPr>
              <a:t>exiftool</a:t>
            </a:r>
            <a:endParaRPr lang="en-US" altLang="zh-TW" b="1" dirty="0">
              <a:solidFill>
                <a:srgbClr val="FFFF00"/>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2"/>
          <a:stretch>
            <a:fillRect/>
          </a:stretch>
        </p:blipFill>
        <p:spPr>
          <a:xfrm>
            <a:off x="1820444" y="1618051"/>
            <a:ext cx="7570691" cy="5175041"/>
          </a:xfrm>
          <a:prstGeom prst="rect">
            <a:avLst/>
          </a:prstGeom>
        </p:spPr>
      </p:pic>
      <p:sp>
        <p:nvSpPr>
          <p:cNvPr id="7" name="向右箭號 6"/>
          <p:cNvSpPr/>
          <p:nvPr/>
        </p:nvSpPr>
        <p:spPr>
          <a:xfrm>
            <a:off x="1334530" y="4407243"/>
            <a:ext cx="601362" cy="48603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9605507" y="1433385"/>
            <a:ext cx="2339358" cy="369332"/>
          </a:xfrm>
          <a:prstGeom prst="rect">
            <a:avLst/>
          </a:prstGeom>
          <a:solidFill>
            <a:schemeClr val="tx1"/>
          </a:solidFill>
        </p:spPr>
        <p:txBody>
          <a:bodyPr wrap="none">
            <a:spAutoFit/>
          </a:bodyPr>
          <a:lstStyle/>
          <a:p>
            <a:r>
              <a:rPr lang="en-US" altLang="zh-TW" b="1" dirty="0">
                <a:solidFill>
                  <a:srgbClr val="FFFF00"/>
                </a:solidFill>
                <a:effectLst>
                  <a:outerShdw blurRad="38100" dist="38100" dir="2700000" algn="tl">
                    <a:srgbClr val="000000">
                      <a:alpha val="43137"/>
                    </a:srgbClr>
                  </a:outerShdw>
                </a:effectLst>
              </a:rPr>
              <a:t>Kali Linux </a:t>
            </a:r>
            <a:r>
              <a:rPr lang="en-US" altLang="zh-TW" b="1" dirty="0" smtClean="0">
                <a:solidFill>
                  <a:srgbClr val="FFFF00"/>
                </a:solidFill>
                <a:effectLst>
                  <a:outerShdw blurRad="38100" dist="38100" dir="2700000" algn="tl">
                    <a:srgbClr val="000000">
                      <a:alpha val="43137"/>
                    </a:srgbClr>
                  </a:outerShdw>
                </a:effectLst>
              </a:rPr>
              <a:t>2017.3 32bit</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304733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857225" y="1607751"/>
            <a:ext cx="5088409" cy="4044779"/>
          </a:xfrm>
          <a:solidFill>
            <a:schemeClr val="accent5">
              <a:lumMod val="20000"/>
              <a:lumOff val="80000"/>
            </a:schemeClr>
          </a:solidFill>
        </p:spPr>
        <p:txBody>
          <a:bodyPr>
            <a:normAutofit/>
          </a:bodyPr>
          <a:lstStyle/>
          <a:p>
            <a:pPr marL="0" indent="0">
              <a:buNone/>
            </a:pPr>
            <a:r>
              <a:rPr lang="en-US" altLang="zh-TW" sz="1600" dirty="0" err="1"/>
              <a:t>ExifTool</a:t>
            </a:r>
            <a:r>
              <a:rPr lang="en-US" altLang="zh-TW" sz="1600" dirty="0"/>
              <a:t> Version Number         : 10.75</a:t>
            </a:r>
          </a:p>
          <a:p>
            <a:pPr marL="0" indent="0">
              <a:buNone/>
            </a:pPr>
            <a:r>
              <a:rPr lang="en-US" altLang="zh-TW" sz="1600" dirty="0"/>
              <a:t>File Name                       : kali_linux.jpg</a:t>
            </a:r>
          </a:p>
          <a:p>
            <a:pPr marL="0" indent="0">
              <a:buNone/>
            </a:pPr>
            <a:r>
              <a:rPr lang="en-US" altLang="zh-TW" sz="1600" dirty="0"/>
              <a:t>Directory                       : /root/Desktop</a:t>
            </a:r>
          </a:p>
          <a:p>
            <a:pPr marL="0" indent="0">
              <a:buNone/>
            </a:pPr>
            <a:r>
              <a:rPr lang="en-US" altLang="zh-TW" sz="1600" dirty="0"/>
              <a:t>File Size                       : 12 kB</a:t>
            </a:r>
          </a:p>
          <a:p>
            <a:pPr marL="0" indent="0">
              <a:buNone/>
            </a:pPr>
            <a:r>
              <a:rPr lang="en-US" altLang="zh-TW" sz="1600" dirty="0"/>
              <a:t>File Modification Date/Time     : 2018:01:21 08:21:43-05:00</a:t>
            </a:r>
          </a:p>
          <a:p>
            <a:pPr marL="0" indent="0">
              <a:buNone/>
            </a:pPr>
            <a:r>
              <a:rPr lang="en-US" altLang="zh-TW" sz="1600" dirty="0"/>
              <a:t>File Access Date/Time           : 2018:01:21 08:21:51-05:00</a:t>
            </a:r>
          </a:p>
          <a:p>
            <a:pPr marL="0" indent="0">
              <a:buNone/>
            </a:pPr>
            <a:r>
              <a:rPr lang="en-US" altLang="zh-TW" sz="1600" dirty="0"/>
              <a:t>File </a:t>
            </a:r>
            <a:r>
              <a:rPr lang="en-US" altLang="zh-TW" sz="1600" dirty="0" err="1"/>
              <a:t>Inode</a:t>
            </a:r>
            <a:r>
              <a:rPr lang="en-US" altLang="zh-TW" sz="1600" dirty="0"/>
              <a:t> Change Date/Time     : 2018:01:21 08:21:43-05:00</a:t>
            </a:r>
          </a:p>
          <a:p>
            <a:pPr marL="0" indent="0">
              <a:buNone/>
            </a:pPr>
            <a:r>
              <a:rPr lang="en-US" altLang="zh-TW" sz="1600" dirty="0"/>
              <a:t>File Permissions                : </a:t>
            </a:r>
            <a:r>
              <a:rPr lang="en-US" altLang="zh-TW" sz="1600" dirty="0" err="1"/>
              <a:t>rw</a:t>
            </a:r>
            <a:r>
              <a:rPr lang="en-US" altLang="zh-TW" sz="1600" dirty="0"/>
              <a:t>-r--r--</a:t>
            </a:r>
          </a:p>
          <a:p>
            <a:pPr marL="0" indent="0">
              <a:buNone/>
            </a:pPr>
            <a:r>
              <a:rPr lang="en-US" altLang="zh-TW" sz="1600" dirty="0"/>
              <a:t>File Type                       : JPEG</a:t>
            </a:r>
          </a:p>
          <a:p>
            <a:pPr marL="0" indent="0">
              <a:buNone/>
            </a:pPr>
            <a:r>
              <a:rPr lang="en-US" altLang="zh-TW" sz="1600" dirty="0"/>
              <a:t>File Type Extension             : jpg</a:t>
            </a:r>
          </a:p>
          <a:p>
            <a:pPr marL="0" indent="0">
              <a:buNone/>
            </a:pPr>
            <a:r>
              <a:rPr lang="en-US" altLang="zh-TW" sz="1600" dirty="0"/>
              <a:t>MIME Type                       : image/jpeg</a:t>
            </a:r>
          </a:p>
          <a:p>
            <a:endParaRPr lang="zh-TW" altLang="en-US" dirty="0"/>
          </a:p>
        </p:txBody>
      </p:sp>
      <p:sp>
        <p:nvSpPr>
          <p:cNvPr id="4" name="標題 1"/>
          <p:cNvSpPr txBox="1">
            <a:spLocks/>
          </p:cNvSpPr>
          <p:nvPr/>
        </p:nvSpPr>
        <p:spPr>
          <a:xfrm>
            <a:off x="1524000" y="93278"/>
            <a:ext cx="9144000" cy="854074"/>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effectLst>
                  <a:outerShdw blurRad="38100" dist="38100" dir="2700000" algn="tl">
                    <a:srgbClr val="000000">
                      <a:alpha val="43137"/>
                    </a:srgbClr>
                  </a:outerShdw>
                </a:effectLst>
              </a:rPr>
              <a:t>Steganography::</a:t>
            </a:r>
            <a:r>
              <a:rPr lang="en-US" altLang="zh-TW" b="1" dirty="0" err="1">
                <a:solidFill>
                  <a:schemeClr val="bg1"/>
                </a:solidFill>
                <a:effectLst>
                  <a:outerShdw blurRad="38100" dist="38100" dir="2700000" algn="tl">
                    <a:srgbClr val="000000">
                      <a:alpha val="43137"/>
                    </a:srgbClr>
                  </a:outerShdw>
                </a:effectLst>
              </a:rPr>
              <a:t>exiftool</a:t>
            </a:r>
            <a:endParaRPr lang="en-US" altLang="zh-TW" b="1" dirty="0">
              <a:solidFill>
                <a:srgbClr val="FFFF00"/>
              </a:solidFill>
              <a:effectLst>
                <a:outerShdw blurRad="38100" dist="38100" dir="2700000" algn="tl">
                  <a:srgbClr val="000000">
                    <a:alpha val="43137"/>
                  </a:srgbClr>
                </a:outerShdw>
              </a:effectLst>
            </a:endParaRPr>
          </a:p>
        </p:txBody>
      </p:sp>
      <p:sp>
        <p:nvSpPr>
          <p:cNvPr id="2" name="矩形 1"/>
          <p:cNvSpPr/>
          <p:nvPr/>
        </p:nvSpPr>
        <p:spPr>
          <a:xfrm>
            <a:off x="1524001" y="1032634"/>
            <a:ext cx="8063321" cy="369332"/>
          </a:xfrm>
          <a:prstGeom prst="rect">
            <a:avLst/>
          </a:prstGeom>
        </p:spPr>
        <p:txBody>
          <a:bodyPr wrap="square">
            <a:spAutoFit/>
          </a:bodyPr>
          <a:lstStyle/>
          <a:p>
            <a:r>
              <a:rPr lang="en-US" altLang="zh-TW" dirty="0" err="1"/>
              <a:t>root@kali</a:t>
            </a:r>
            <a:r>
              <a:rPr lang="en-US" altLang="zh-TW" dirty="0"/>
              <a:t>:~/Desktop/Image-ExifTool-10.75# </a:t>
            </a:r>
            <a:r>
              <a:rPr lang="en-US" altLang="zh-TW" b="1" dirty="0">
                <a:solidFill>
                  <a:srgbClr val="FF0000"/>
                </a:solidFill>
                <a:effectLst>
                  <a:outerShdw blurRad="38100" dist="38100" dir="2700000" algn="tl">
                    <a:srgbClr val="000000">
                      <a:alpha val="43137"/>
                    </a:srgbClr>
                  </a:outerShdw>
                </a:effectLst>
              </a:rPr>
              <a:t>./</a:t>
            </a:r>
            <a:r>
              <a:rPr lang="en-US" altLang="zh-TW" b="1" dirty="0" err="1">
                <a:solidFill>
                  <a:srgbClr val="FF0000"/>
                </a:solidFill>
                <a:effectLst>
                  <a:outerShdw blurRad="38100" dist="38100" dir="2700000" algn="tl">
                    <a:srgbClr val="000000">
                      <a:alpha val="43137"/>
                    </a:srgbClr>
                  </a:outerShdw>
                </a:effectLst>
              </a:rPr>
              <a:t>exiftool</a:t>
            </a:r>
            <a:r>
              <a:rPr lang="en-US" altLang="zh-TW" b="1" dirty="0">
                <a:solidFill>
                  <a:srgbClr val="FF0000"/>
                </a:solidFill>
                <a:effectLst>
                  <a:outerShdw blurRad="38100" dist="38100" dir="2700000" algn="tl">
                    <a:srgbClr val="000000">
                      <a:alpha val="43137"/>
                    </a:srgbClr>
                  </a:outerShdw>
                </a:effectLst>
              </a:rPr>
              <a:t> /root/Desktop/kali_linux.jpg </a:t>
            </a:r>
          </a:p>
        </p:txBody>
      </p:sp>
      <p:sp>
        <p:nvSpPr>
          <p:cNvPr id="5" name="矩形 4"/>
          <p:cNvSpPr/>
          <p:nvPr/>
        </p:nvSpPr>
        <p:spPr>
          <a:xfrm>
            <a:off x="5334947" y="4035103"/>
            <a:ext cx="4572000" cy="2677656"/>
          </a:xfrm>
          <a:prstGeom prst="rect">
            <a:avLst/>
          </a:prstGeom>
          <a:solidFill>
            <a:schemeClr val="accent6">
              <a:lumMod val="20000"/>
              <a:lumOff val="80000"/>
            </a:schemeClr>
          </a:solidFill>
        </p:spPr>
        <p:txBody>
          <a:bodyPr>
            <a:spAutoFit/>
          </a:bodyPr>
          <a:lstStyle/>
          <a:p>
            <a:r>
              <a:rPr lang="en-US" altLang="zh-TW" sz="1400" dirty="0"/>
              <a:t>JFIF Version                    : 1.01</a:t>
            </a:r>
          </a:p>
          <a:p>
            <a:r>
              <a:rPr lang="en-US" altLang="zh-TW" sz="1400" dirty="0"/>
              <a:t>Resolution Unit                 : inches</a:t>
            </a:r>
          </a:p>
          <a:p>
            <a:r>
              <a:rPr lang="en-US" altLang="zh-TW" sz="1400" dirty="0"/>
              <a:t>X Resolution                    : 96</a:t>
            </a:r>
          </a:p>
          <a:p>
            <a:r>
              <a:rPr lang="en-US" altLang="zh-TW" sz="1400" dirty="0"/>
              <a:t>Y Resolution                    : 96</a:t>
            </a:r>
          </a:p>
          <a:p>
            <a:r>
              <a:rPr lang="en-US" altLang="zh-TW" sz="1400" dirty="0"/>
              <a:t>Image Width                     : 243</a:t>
            </a:r>
          </a:p>
          <a:p>
            <a:r>
              <a:rPr lang="en-US" altLang="zh-TW" sz="1400" dirty="0"/>
              <a:t>Image Height                    : 300</a:t>
            </a:r>
          </a:p>
          <a:p>
            <a:r>
              <a:rPr lang="en-US" altLang="zh-TW" sz="1400" dirty="0"/>
              <a:t>Encoding Process                : Baseline DCT, Huffman coding</a:t>
            </a:r>
          </a:p>
          <a:p>
            <a:r>
              <a:rPr lang="en-US" altLang="zh-TW" sz="1400" dirty="0"/>
              <a:t>Bits Per Sample                 : 8</a:t>
            </a:r>
          </a:p>
          <a:p>
            <a:r>
              <a:rPr lang="en-US" altLang="zh-TW" sz="1400" dirty="0"/>
              <a:t>Color Components                : 3</a:t>
            </a:r>
          </a:p>
          <a:p>
            <a:r>
              <a:rPr lang="en-US" altLang="zh-TW" sz="1400" dirty="0"/>
              <a:t>Y </a:t>
            </a:r>
            <a:r>
              <a:rPr lang="en-US" altLang="zh-TW" sz="1400" dirty="0" err="1"/>
              <a:t>Cb</a:t>
            </a:r>
            <a:r>
              <a:rPr lang="en-US" altLang="zh-TW" sz="1400" dirty="0"/>
              <a:t> Cr Sub Sampling            : YCbCr4:2:0 (2 2)</a:t>
            </a:r>
          </a:p>
          <a:p>
            <a:r>
              <a:rPr lang="en-US" altLang="zh-TW" sz="1400" dirty="0"/>
              <a:t>Image Size                      : 243x300</a:t>
            </a:r>
          </a:p>
          <a:p>
            <a:r>
              <a:rPr lang="en-US" altLang="zh-TW" sz="1400" dirty="0"/>
              <a:t>Megapixels                      : 0.073</a:t>
            </a:r>
          </a:p>
        </p:txBody>
      </p:sp>
      <p:sp>
        <p:nvSpPr>
          <p:cNvPr id="6" name="矩形 5"/>
          <p:cNvSpPr/>
          <p:nvPr/>
        </p:nvSpPr>
        <p:spPr>
          <a:xfrm>
            <a:off x="7511910" y="1813743"/>
            <a:ext cx="3566041" cy="523220"/>
          </a:xfrm>
          <a:prstGeom prst="rect">
            <a:avLst/>
          </a:prstGeom>
          <a:solidFill>
            <a:schemeClr val="accent6">
              <a:lumMod val="20000"/>
              <a:lumOff val="80000"/>
            </a:schemeClr>
          </a:solidFill>
        </p:spPr>
        <p:txBody>
          <a:bodyPr wrap="none">
            <a:spAutoFit/>
          </a:bodyPr>
          <a:lstStyle/>
          <a:p>
            <a:r>
              <a:rPr lang="en-US" altLang="zh-TW" sz="2800" dirty="0" err="1"/>
              <a:t>exiftool</a:t>
            </a:r>
            <a:r>
              <a:rPr lang="en-US" altLang="zh-TW" sz="2800" dirty="0"/>
              <a:t> [OPTIONS] FILE</a:t>
            </a:r>
            <a:endParaRPr lang="zh-TW" altLang="en-US" sz="2800" dirty="0"/>
          </a:p>
        </p:txBody>
      </p:sp>
      <p:sp>
        <p:nvSpPr>
          <p:cNvPr id="7" name="矩形 6"/>
          <p:cNvSpPr/>
          <p:nvPr/>
        </p:nvSpPr>
        <p:spPr>
          <a:xfrm>
            <a:off x="9786740" y="1217300"/>
            <a:ext cx="2339358" cy="369332"/>
          </a:xfrm>
          <a:prstGeom prst="rect">
            <a:avLst/>
          </a:prstGeom>
          <a:solidFill>
            <a:schemeClr val="tx1"/>
          </a:solidFill>
        </p:spPr>
        <p:txBody>
          <a:bodyPr wrap="none">
            <a:spAutoFit/>
          </a:bodyPr>
          <a:lstStyle/>
          <a:p>
            <a:r>
              <a:rPr lang="en-US" altLang="zh-TW" b="1" dirty="0">
                <a:solidFill>
                  <a:srgbClr val="FFFF00"/>
                </a:solidFill>
                <a:effectLst>
                  <a:outerShdw blurRad="38100" dist="38100" dir="2700000" algn="tl">
                    <a:srgbClr val="000000">
                      <a:alpha val="43137"/>
                    </a:srgbClr>
                  </a:outerShdw>
                </a:effectLst>
              </a:rPr>
              <a:t>Kali Linux </a:t>
            </a:r>
            <a:r>
              <a:rPr lang="en-US" altLang="zh-TW" b="1" dirty="0" smtClean="0">
                <a:solidFill>
                  <a:srgbClr val="FFFF00"/>
                </a:solidFill>
                <a:effectLst>
                  <a:outerShdw blurRad="38100" dist="38100" dir="2700000" algn="tl">
                    <a:srgbClr val="000000">
                      <a:alpha val="43137"/>
                    </a:srgbClr>
                  </a:outerShdw>
                </a:effectLst>
              </a:rPr>
              <a:t>2017.3 32bit</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163583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825625"/>
            <a:ext cx="3420762" cy="4351338"/>
          </a:xfrm>
        </p:spPr>
        <p:txBody>
          <a:bodyPr/>
          <a:lstStyle/>
          <a:p>
            <a:r>
              <a:rPr lang="en-US" altLang="zh-TW" dirty="0" err="1"/>
              <a:t>ExifToolGUI</a:t>
            </a:r>
            <a:r>
              <a:rPr lang="en-US" altLang="zh-TW" dirty="0"/>
              <a:t> is graphical interface developed for the </a:t>
            </a:r>
            <a:r>
              <a:rPr lang="en-US" altLang="zh-TW" dirty="0" err="1"/>
              <a:t>ExifTool</a:t>
            </a:r>
            <a:r>
              <a:rPr lang="en-US" altLang="zh-TW" dirty="0"/>
              <a:t> software application. It allows you to view the EXIF information of image files.</a:t>
            </a:r>
            <a:endParaRPr lang="zh-TW" altLang="en-US" dirty="0"/>
          </a:p>
        </p:txBody>
      </p:sp>
      <p:sp>
        <p:nvSpPr>
          <p:cNvPr id="4" name="標題 1"/>
          <p:cNvSpPr txBox="1">
            <a:spLocks/>
          </p:cNvSpPr>
          <p:nvPr/>
        </p:nvSpPr>
        <p:spPr>
          <a:xfrm>
            <a:off x="708453" y="508892"/>
            <a:ext cx="10824519" cy="854074"/>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solidFill>
                  <a:schemeClr val="bg1"/>
                </a:solidFill>
                <a:effectLst>
                  <a:outerShdw blurRad="38100" dist="38100" dir="2700000" algn="tl">
                    <a:srgbClr val="000000">
                      <a:alpha val="43137"/>
                    </a:srgbClr>
                  </a:outerShdw>
                </a:effectLst>
              </a:rPr>
              <a:t>Steganography</a:t>
            </a:r>
            <a:r>
              <a:rPr lang="en-US" altLang="zh-TW" b="1" dirty="0" smtClean="0">
                <a:solidFill>
                  <a:schemeClr val="bg1"/>
                </a:solidFill>
                <a:effectLst>
                  <a:outerShdw blurRad="38100" dist="38100" dir="2700000" algn="tl">
                    <a:srgbClr val="000000">
                      <a:alpha val="43137"/>
                    </a:srgbClr>
                  </a:outerShdw>
                </a:effectLst>
              </a:rPr>
              <a:t>::</a:t>
            </a:r>
            <a:r>
              <a:rPr lang="en-US" altLang="zh-TW" dirty="0"/>
              <a:t> </a:t>
            </a:r>
            <a:r>
              <a:rPr lang="en-US" altLang="zh-TW" b="1" dirty="0" err="1">
                <a:solidFill>
                  <a:schemeClr val="bg1"/>
                </a:solidFill>
                <a:effectLst>
                  <a:outerShdw blurRad="38100" dist="38100" dir="2700000" algn="tl">
                    <a:srgbClr val="000000">
                      <a:alpha val="43137"/>
                    </a:srgbClr>
                  </a:outerShdw>
                </a:effectLst>
              </a:rPr>
              <a:t>ExifToolGUI</a:t>
            </a:r>
            <a:r>
              <a:rPr lang="en-US" altLang="zh-TW" b="1" dirty="0">
                <a:solidFill>
                  <a:schemeClr val="bg1"/>
                </a:solidFill>
                <a:effectLst>
                  <a:outerShdw blurRad="38100" dist="38100" dir="2700000" algn="tl">
                    <a:srgbClr val="000000">
                      <a:alpha val="43137"/>
                    </a:srgbClr>
                  </a:outerShdw>
                </a:effectLst>
              </a:rPr>
              <a:t> </a:t>
            </a:r>
          </a:p>
        </p:txBody>
      </p:sp>
      <p:pic>
        <p:nvPicPr>
          <p:cNvPr id="5" name="圖片 4"/>
          <p:cNvPicPr>
            <a:picLocks noChangeAspect="1"/>
          </p:cNvPicPr>
          <p:nvPr/>
        </p:nvPicPr>
        <p:blipFill>
          <a:blip r:embed="rId2"/>
          <a:stretch>
            <a:fillRect/>
          </a:stretch>
        </p:blipFill>
        <p:spPr>
          <a:xfrm>
            <a:off x="4258962" y="1885720"/>
            <a:ext cx="7363469" cy="4554723"/>
          </a:xfrm>
          <a:prstGeom prst="rect">
            <a:avLst/>
          </a:prstGeom>
        </p:spPr>
      </p:pic>
      <p:sp>
        <p:nvSpPr>
          <p:cNvPr id="6" name="矩形 5"/>
          <p:cNvSpPr/>
          <p:nvPr/>
        </p:nvSpPr>
        <p:spPr>
          <a:xfrm>
            <a:off x="337752" y="6053386"/>
            <a:ext cx="6096000" cy="646331"/>
          </a:xfrm>
          <a:prstGeom prst="rect">
            <a:avLst/>
          </a:prstGeom>
        </p:spPr>
        <p:txBody>
          <a:bodyPr>
            <a:spAutoFit/>
          </a:bodyPr>
          <a:lstStyle/>
          <a:p>
            <a:r>
              <a:rPr lang="en-US" altLang="zh-TW" dirty="0"/>
              <a:t>http://www.softpedia.com/get/PORTABLE-SOFTWARE/Multimedia/Graphics/Portable-ExifToolGUI.shtml</a:t>
            </a:r>
            <a:endParaRPr lang="zh-TW" altLang="en-US" dirty="0"/>
          </a:p>
        </p:txBody>
      </p:sp>
    </p:spTree>
    <p:extLst>
      <p:ext uri="{BB962C8B-B14F-4D97-AF65-F5344CB8AC3E}">
        <p14:creationId xmlns:p14="http://schemas.microsoft.com/office/powerpoint/2010/main" val="3453948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911707"/>
            <a:ext cx="12192000" cy="15707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a:solidFill>
                  <a:schemeClr val="bg1"/>
                </a:solidFill>
              </a:rPr>
              <a:t>CSAW QUALS 2015: keep-calm-and-ctf-100</a:t>
            </a:r>
            <a:endParaRPr lang="zh-TW" altLang="en-US" sz="4000" dirty="0">
              <a:solidFill>
                <a:schemeClr val="bg1"/>
              </a:solidFill>
            </a:endParaRPr>
          </a:p>
        </p:txBody>
      </p:sp>
      <p:sp>
        <p:nvSpPr>
          <p:cNvPr id="5" name="矩形 4"/>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2948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課程宗旨</a:t>
            </a:r>
            <a:endParaRPr lang="zh-TW" altLang="en-US" dirty="0"/>
          </a:p>
        </p:txBody>
      </p:sp>
      <p:sp>
        <p:nvSpPr>
          <p:cNvPr id="3" name="內容版面配置區 2"/>
          <p:cNvSpPr>
            <a:spLocks noGrp="1"/>
          </p:cNvSpPr>
          <p:nvPr>
            <p:ph idx="1"/>
          </p:nvPr>
        </p:nvSpPr>
        <p:spPr/>
        <p:txBody>
          <a:bodyPr/>
          <a:lstStyle/>
          <a:p>
            <a:r>
              <a:rPr lang="zh-TW" altLang="en-US" dirty="0"/>
              <a:t>本課程將透過</a:t>
            </a:r>
            <a:r>
              <a:rPr lang="en-US" altLang="zh-TW" dirty="0"/>
              <a:t>CTF</a:t>
            </a:r>
            <a:r>
              <a:rPr lang="zh-TW" altLang="en-US" dirty="0"/>
              <a:t>平台的解題來訓練</a:t>
            </a:r>
            <a:r>
              <a:rPr lang="zh-TW" altLang="en-US" dirty="0" smtClean="0"/>
              <a:t>學生隱</a:t>
            </a:r>
            <a:r>
              <a:rPr lang="zh-TW" altLang="en-US" dirty="0"/>
              <a:t>寫術</a:t>
            </a:r>
            <a:r>
              <a:rPr lang="en-US" altLang="zh-TW" dirty="0" smtClean="0"/>
              <a:t>(Steganography</a:t>
            </a:r>
            <a:r>
              <a:rPr lang="en-US" altLang="zh-TW" dirty="0"/>
              <a:t>)</a:t>
            </a:r>
          </a:p>
          <a:p>
            <a:r>
              <a:rPr lang="zh-TW" altLang="en-US" dirty="0"/>
              <a:t>課程將包括文件隱寫術與圖片隱寫術的</a:t>
            </a:r>
            <a:r>
              <a:rPr lang="zh-TW" altLang="en-US" dirty="0" smtClean="0"/>
              <a:t>技術</a:t>
            </a:r>
            <a:endParaRPr lang="en-US" altLang="zh-TW" dirty="0" smtClean="0"/>
          </a:p>
          <a:p>
            <a:r>
              <a:rPr lang="zh-TW" altLang="en-US" dirty="0" smtClean="0"/>
              <a:t>本</a:t>
            </a:r>
            <a:r>
              <a:rPr lang="zh-TW" altLang="en-US" dirty="0"/>
              <a:t>課程將使用</a:t>
            </a:r>
            <a:r>
              <a:rPr lang="en-US" altLang="zh-TW" dirty="0"/>
              <a:t>Linux</a:t>
            </a:r>
            <a:r>
              <a:rPr lang="zh-TW" altLang="en-US" dirty="0"/>
              <a:t>平台上的</a:t>
            </a:r>
            <a:r>
              <a:rPr lang="en-US" altLang="zh-TW" dirty="0" err="1"/>
              <a:t>binwalk</a:t>
            </a:r>
            <a:r>
              <a:rPr lang="en-US" altLang="zh-TW" dirty="0"/>
              <a:t> </a:t>
            </a:r>
            <a:r>
              <a:rPr lang="zh-TW" altLang="en-US" dirty="0"/>
              <a:t>及</a:t>
            </a:r>
            <a:r>
              <a:rPr lang="en-US" altLang="zh-TW" dirty="0" err="1" smtClean="0"/>
              <a:t>dd</a:t>
            </a:r>
            <a:r>
              <a:rPr lang="zh-TW" altLang="en-US" dirty="0" smtClean="0"/>
              <a:t>，</a:t>
            </a:r>
            <a:r>
              <a:rPr lang="zh-TW" altLang="en-US" dirty="0"/>
              <a:t>並以</a:t>
            </a:r>
            <a:r>
              <a:rPr lang="en-US" altLang="zh-TW" dirty="0"/>
              <a:t>CTF</a:t>
            </a:r>
            <a:r>
              <a:rPr lang="zh-TW" altLang="en-US" dirty="0"/>
              <a:t>的建置題目進行實測。</a:t>
            </a:r>
          </a:p>
          <a:p>
            <a:endParaRPr lang="zh-TW" altLang="en-US" dirty="0"/>
          </a:p>
        </p:txBody>
      </p:sp>
    </p:spTree>
    <p:extLst>
      <p:ext uri="{BB962C8B-B14F-4D97-AF65-F5344CB8AC3E}">
        <p14:creationId xmlns:p14="http://schemas.microsoft.com/office/powerpoint/2010/main" val="3869593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01616" y="192133"/>
            <a:ext cx="9166385" cy="662781"/>
          </a:xfrm>
          <a:solidFill>
            <a:srgbClr val="00B0F0"/>
          </a:solidFill>
        </p:spPr>
        <p:txBody>
          <a:bodyPr>
            <a:normAutofit fontScale="90000"/>
          </a:bodyPr>
          <a:lstStyle/>
          <a:p>
            <a:r>
              <a:rPr lang="en-US" altLang="zh-TW" b="1" dirty="0">
                <a:solidFill>
                  <a:schemeClr val="bg1"/>
                </a:solidFill>
              </a:rPr>
              <a:t>CSAW QUALS 2015: </a:t>
            </a:r>
            <a:r>
              <a:rPr lang="en-US" altLang="zh-TW" sz="3200" b="1" dirty="0">
                <a:solidFill>
                  <a:schemeClr val="bg1"/>
                </a:solidFill>
              </a:rPr>
              <a:t>keep-calm-and-ctf-100</a:t>
            </a:r>
            <a:endParaRPr lang="zh-TW" altLang="en-US" sz="3200" b="1" dirty="0">
              <a:solidFill>
                <a:schemeClr val="bg1"/>
              </a:solidFill>
            </a:endParaRPr>
          </a:p>
        </p:txBody>
      </p:sp>
      <p:pic>
        <p:nvPicPr>
          <p:cNvPr id="6" name="內容版面配置區 5"/>
          <p:cNvPicPr>
            <a:picLocks noGrp="1" noChangeAspect="1"/>
          </p:cNvPicPr>
          <p:nvPr>
            <p:ph idx="1"/>
          </p:nvPr>
        </p:nvPicPr>
        <p:blipFill>
          <a:blip r:embed="rId2"/>
          <a:stretch>
            <a:fillRect/>
          </a:stretch>
        </p:blipFill>
        <p:spPr>
          <a:xfrm>
            <a:off x="2165548" y="1027908"/>
            <a:ext cx="7873803" cy="4198889"/>
          </a:xfrm>
          <a:prstGeom prst="rect">
            <a:avLst/>
          </a:prstGeom>
        </p:spPr>
      </p:pic>
      <p:sp>
        <p:nvSpPr>
          <p:cNvPr id="7" name="矩形 6"/>
          <p:cNvSpPr/>
          <p:nvPr/>
        </p:nvSpPr>
        <p:spPr>
          <a:xfrm>
            <a:off x="2165548" y="4137906"/>
            <a:ext cx="7873803" cy="2523768"/>
          </a:xfrm>
          <a:prstGeom prst="rect">
            <a:avLst/>
          </a:prstGeom>
          <a:solidFill>
            <a:schemeClr val="accent6">
              <a:lumMod val="20000"/>
              <a:lumOff val="80000"/>
            </a:schemeClr>
          </a:solidFill>
        </p:spPr>
        <p:txBody>
          <a:bodyPr wrap="square">
            <a:spAutoFit/>
          </a:bodyPr>
          <a:lstStyle/>
          <a:p>
            <a:r>
              <a:rPr lang="en-US" altLang="zh-TW" dirty="0" err="1"/>
              <a:t>root@kali</a:t>
            </a:r>
            <a:r>
              <a:rPr lang="en-US" altLang="zh-TW" dirty="0"/>
              <a:t>:~/Desktop/Image-ExifTool-10.75# strings /root/Desktop/img.jpg</a:t>
            </a:r>
          </a:p>
          <a:p>
            <a:r>
              <a:rPr lang="en-US" altLang="zh-TW" sz="1400" dirty="0"/>
              <a:t>JFIF</a:t>
            </a:r>
          </a:p>
          <a:p>
            <a:r>
              <a:rPr lang="en-US" altLang="zh-TW" sz="1400" dirty="0" err="1"/>
              <a:t>XExif</a:t>
            </a:r>
            <a:endParaRPr lang="en-US" altLang="zh-TW" sz="1400" dirty="0"/>
          </a:p>
          <a:p>
            <a:r>
              <a:rPr lang="en-US" altLang="zh-TW" sz="1400" dirty="0"/>
              <a:t>h1d1ng_in_4lm0st_pla1n_sigh7</a:t>
            </a:r>
          </a:p>
          <a:p>
            <a:r>
              <a:rPr lang="en-US" altLang="zh-TW" sz="1400" dirty="0"/>
              <a:t>$3br</a:t>
            </a:r>
          </a:p>
          <a:p>
            <a:r>
              <a:rPr lang="en-US" altLang="zh-TW" sz="1400" dirty="0"/>
              <a:t>%&amp;'()*456789:CDEFGHIJSTUVWXYZcdefghijstuvwxyz</a:t>
            </a:r>
          </a:p>
          <a:p>
            <a:r>
              <a:rPr lang="en-US" altLang="zh-TW" sz="1400" dirty="0"/>
              <a:t>	#3R</a:t>
            </a:r>
          </a:p>
          <a:p>
            <a:r>
              <a:rPr lang="en-US" altLang="zh-TW" sz="1400" dirty="0"/>
              <a:t>&amp;'()*56789:CDEFGHIJSTUVWXYZcdefghijstuvwxyz</a:t>
            </a:r>
          </a:p>
          <a:p>
            <a:r>
              <a:rPr lang="en-US" altLang="zh-TW" sz="1400" dirty="0"/>
              <a:t>#N%%</a:t>
            </a:r>
          </a:p>
          <a:p>
            <a:r>
              <a:rPr lang="en-US" altLang="zh-TW" sz="1400" dirty="0"/>
              <a:t>]&lt;5)}</a:t>
            </a:r>
          </a:p>
          <a:p>
            <a:r>
              <a:rPr lang="en-US" altLang="zh-TW" sz="1400" dirty="0" err="1"/>
              <a:t>xdF</a:t>
            </a:r>
            <a:r>
              <a:rPr lang="en-US" altLang="zh-TW" sz="1400" dirty="0"/>
              <a:t>_</a:t>
            </a:r>
          </a:p>
        </p:txBody>
      </p:sp>
      <p:sp>
        <p:nvSpPr>
          <p:cNvPr id="5" name="矩形 4"/>
          <p:cNvSpPr/>
          <p:nvPr/>
        </p:nvSpPr>
        <p:spPr>
          <a:xfrm>
            <a:off x="9580793" y="485582"/>
            <a:ext cx="2339358" cy="369332"/>
          </a:xfrm>
          <a:prstGeom prst="rect">
            <a:avLst/>
          </a:prstGeom>
          <a:solidFill>
            <a:schemeClr val="tx1"/>
          </a:solidFill>
        </p:spPr>
        <p:txBody>
          <a:bodyPr wrap="none">
            <a:spAutoFit/>
          </a:bodyPr>
          <a:lstStyle/>
          <a:p>
            <a:r>
              <a:rPr lang="en-US" altLang="zh-TW" b="1" dirty="0">
                <a:solidFill>
                  <a:srgbClr val="FFFF00"/>
                </a:solidFill>
                <a:effectLst>
                  <a:outerShdw blurRad="38100" dist="38100" dir="2700000" algn="tl">
                    <a:srgbClr val="000000">
                      <a:alpha val="43137"/>
                    </a:srgbClr>
                  </a:outerShdw>
                </a:effectLst>
              </a:rPr>
              <a:t>Kali Linux </a:t>
            </a:r>
            <a:r>
              <a:rPr lang="en-US" altLang="zh-TW" b="1" dirty="0" smtClean="0">
                <a:solidFill>
                  <a:srgbClr val="FFFF00"/>
                </a:solidFill>
                <a:effectLst>
                  <a:outerShdw blurRad="38100" dist="38100" dir="2700000" algn="tl">
                    <a:srgbClr val="000000">
                      <a:alpha val="43137"/>
                    </a:srgbClr>
                  </a:outerShdw>
                </a:effectLst>
              </a:rPr>
              <a:t>2017.3 32bit</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29565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690551"/>
            <a:ext cx="12192000" cy="20924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bg1"/>
                </a:solidFill>
              </a:rPr>
              <a:t>ABCTF 2016 : </a:t>
            </a:r>
            <a:r>
              <a:rPr lang="en-US" altLang="zh-TW" sz="2400" dirty="0" smtClean="0">
                <a:solidFill>
                  <a:schemeClr val="bg1"/>
                </a:solidFill>
              </a:rPr>
              <a:t>just-open-it-15</a:t>
            </a:r>
          </a:p>
          <a:p>
            <a:pPr algn="ctr"/>
            <a:r>
              <a:rPr lang="en-US" altLang="zh-TW" dirty="0">
                <a:solidFill>
                  <a:schemeClr val="bg1"/>
                </a:solidFill>
              </a:rPr>
              <a:t>https://github.com/ctfs/write-ups-2016/tree/master/abctf-2016/forensic/just-open-it-15</a:t>
            </a:r>
            <a:endParaRPr lang="zh-TW" altLang="en-US" dirty="0">
              <a:solidFill>
                <a:schemeClr val="bg1"/>
              </a:solidFill>
            </a:endParaRPr>
          </a:p>
        </p:txBody>
      </p:sp>
      <p:sp>
        <p:nvSpPr>
          <p:cNvPr id="5" name="矩形 4"/>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2745729" y="5921632"/>
            <a:ext cx="3669018" cy="369332"/>
          </a:xfrm>
          <a:prstGeom prst="rect">
            <a:avLst/>
          </a:prstGeom>
        </p:spPr>
        <p:txBody>
          <a:bodyPr wrap="none">
            <a:spAutoFit/>
          </a:bodyPr>
          <a:lstStyle/>
          <a:p>
            <a:r>
              <a:rPr lang="en-US" altLang="zh-TW" dirty="0"/>
              <a:t>strings just_open_it.jpg | grep ABCTF</a:t>
            </a:r>
            <a:endParaRPr lang="zh-TW" altLang="en-US" dirty="0"/>
          </a:p>
        </p:txBody>
      </p:sp>
      <p:sp>
        <p:nvSpPr>
          <p:cNvPr id="3" name="矩形 2"/>
          <p:cNvSpPr/>
          <p:nvPr/>
        </p:nvSpPr>
        <p:spPr>
          <a:xfrm>
            <a:off x="2745729" y="2987174"/>
            <a:ext cx="2900346" cy="584775"/>
          </a:xfrm>
          <a:prstGeom prst="rect">
            <a:avLst/>
          </a:prstGeom>
        </p:spPr>
        <p:txBody>
          <a:bodyPr wrap="none">
            <a:spAutoFit/>
          </a:bodyPr>
          <a:lstStyle/>
          <a:p>
            <a:r>
              <a:rPr lang="en-US" altLang="zh-TW" sz="3200" dirty="0"/>
              <a:t>just_open_it.jpg</a:t>
            </a:r>
            <a:endParaRPr lang="zh-TW" altLang="en-US" sz="3200" dirty="0"/>
          </a:p>
        </p:txBody>
      </p:sp>
    </p:spTree>
    <p:extLst>
      <p:ext uri="{BB962C8B-B14F-4D97-AF65-F5344CB8AC3E}">
        <p14:creationId xmlns:p14="http://schemas.microsoft.com/office/powerpoint/2010/main" val="120837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902" y="3728834"/>
            <a:ext cx="12192000" cy="12438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solidFill>
                  <a:schemeClr val="bg1"/>
                </a:solidFill>
              </a:rPr>
              <a:t>bitsctf_2017/</a:t>
            </a:r>
            <a:r>
              <a:rPr lang="en-US" altLang="zh-TW" sz="4800" dirty="0" err="1" smtClean="0">
                <a:solidFill>
                  <a:schemeClr val="bg1"/>
                </a:solidFill>
              </a:rPr>
              <a:t>black_hole</a:t>
            </a:r>
            <a:endParaRPr lang="en-US" altLang="zh-TW" dirty="0" smtClean="0">
              <a:solidFill>
                <a:schemeClr val="bg1"/>
              </a:solidFill>
            </a:endParaRPr>
          </a:p>
        </p:txBody>
      </p:sp>
      <p:sp>
        <p:nvSpPr>
          <p:cNvPr id="5" name="矩形 4"/>
          <p:cNvSpPr/>
          <p:nvPr/>
        </p:nvSpPr>
        <p:spPr>
          <a:xfrm>
            <a:off x="337259" y="1108417"/>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5586" y="1458654"/>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269524" y="5427847"/>
            <a:ext cx="8756821" cy="369332"/>
          </a:xfrm>
          <a:prstGeom prst="rect">
            <a:avLst/>
          </a:prstGeom>
        </p:spPr>
        <p:txBody>
          <a:bodyPr wrap="square">
            <a:spAutoFit/>
          </a:bodyPr>
          <a:lstStyle/>
          <a:p>
            <a:r>
              <a:rPr lang="en-US" altLang="zh-TW" dirty="0" smtClean="0"/>
              <a:t>https://github.com/USCGA/writeups/tree/master/online_ctfs/bitsctf_2017/black_hole</a:t>
            </a:r>
            <a:endParaRPr lang="en-US" altLang="zh-TW" dirty="0"/>
          </a:p>
        </p:txBody>
      </p:sp>
      <p:sp>
        <p:nvSpPr>
          <p:cNvPr id="2" name="矩形 1"/>
          <p:cNvSpPr/>
          <p:nvPr/>
        </p:nvSpPr>
        <p:spPr>
          <a:xfrm>
            <a:off x="2899717" y="3250791"/>
            <a:ext cx="8806249" cy="369332"/>
          </a:xfrm>
          <a:prstGeom prst="rect">
            <a:avLst/>
          </a:prstGeom>
        </p:spPr>
        <p:txBody>
          <a:bodyPr wrap="square">
            <a:spAutoFit/>
          </a:bodyPr>
          <a:lstStyle/>
          <a:p>
            <a:r>
              <a:rPr lang="en-US" altLang="zh-TW" dirty="0" smtClean="0"/>
              <a:t>https://github.com/ctfs/write-ups-2017/tree/master/bitsctf-2017/forensic/black-hole-10</a:t>
            </a:r>
            <a:endParaRPr lang="zh-TW" altLang="en-US" dirty="0"/>
          </a:p>
        </p:txBody>
      </p:sp>
      <p:sp>
        <p:nvSpPr>
          <p:cNvPr id="9" name="矩形 8"/>
          <p:cNvSpPr/>
          <p:nvPr/>
        </p:nvSpPr>
        <p:spPr>
          <a:xfrm>
            <a:off x="2044971" y="5905890"/>
            <a:ext cx="9109063" cy="369332"/>
          </a:xfrm>
          <a:prstGeom prst="rect">
            <a:avLst/>
          </a:prstGeom>
        </p:spPr>
        <p:txBody>
          <a:bodyPr wrap="square">
            <a:spAutoFit/>
          </a:bodyPr>
          <a:lstStyle/>
          <a:p>
            <a:r>
              <a:rPr lang="en-US" altLang="zh-TW" dirty="0" smtClean="0"/>
              <a:t>https://github.com/nbrisset/CTF/tree/master/bitsctf-2017/challenges/black-hole-10_lily_flac</a:t>
            </a:r>
            <a:endParaRPr lang="zh-TW" altLang="en-US" dirty="0"/>
          </a:p>
        </p:txBody>
      </p:sp>
      <p:pic>
        <p:nvPicPr>
          <p:cNvPr id="3" name="圖片 2"/>
          <p:cNvPicPr>
            <a:picLocks noChangeAspect="1"/>
          </p:cNvPicPr>
          <p:nvPr/>
        </p:nvPicPr>
        <p:blipFill>
          <a:blip r:embed="rId2"/>
          <a:stretch>
            <a:fillRect/>
          </a:stretch>
        </p:blipFill>
        <p:spPr>
          <a:xfrm>
            <a:off x="3118045" y="154595"/>
            <a:ext cx="4938560" cy="3096196"/>
          </a:xfrm>
          <a:prstGeom prst="rect">
            <a:avLst/>
          </a:prstGeom>
        </p:spPr>
      </p:pic>
    </p:spTree>
    <p:extLst>
      <p:ext uri="{BB962C8B-B14F-4D97-AF65-F5344CB8AC3E}">
        <p14:creationId xmlns:p14="http://schemas.microsoft.com/office/powerpoint/2010/main" val="11474446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2040924" y="1979782"/>
            <a:ext cx="6131011" cy="4410418"/>
          </a:xfrm>
        </p:spPr>
        <p:txBody>
          <a:bodyPr>
            <a:normAutofit fontScale="55000" lnSpcReduction="20000"/>
          </a:bodyPr>
          <a:lstStyle/>
          <a:p>
            <a:pPr marL="0" indent="0">
              <a:buNone/>
            </a:pPr>
            <a:r>
              <a:rPr lang="en-US" altLang="zh-TW" sz="3600" dirty="0" err="1"/>
              <a:t>root@kali</a:t>
            </a:r>
            <a:r>
              <a:rPr lang="en-US" altLang="zh-TW" sz="3600" dirty="0"/>
              <a:t>:~/Desktop# </a:t>
            </a:r>
            <a:r>
              <a:rPr lang="en-US" altLang="zh-TW" sz="3600" b="1" dirty="0">
                <a:solidFill>
                  <a:srgbClr val="FF0000"/>
                </a:solidFill>
                <a:effectLst>
                  <a:outerShdw blurRad="38100" dist="38100" dir="2700000" algn="tl">
                    <a:srgbClr val="000000">
                      <a:alpha val="43137"/>
                    </a:srgbClr>
                  </a:outerShdw>
                </a:effectLst>
              </a:rPr>
              <a:t>strings black_hole.jpg </a:t>
            </a:r>
          </a:p>
          <a:p>
            <a:pPr marL="0" indent="0">
              <a:buNone/>
            </a:pPr>
            <a:r>
              <a:rPr lang="en-US" altLang="zh-TW" dirty="0"/>
              <a:t>JFIF</a:t>
            </a:r>
          </a:p>
          <a:p>
            <a:pPr marL="0" indent="0">
              <a:buNone/>
            </a:pPr>
            <a:r>
              <a:rPr lang="en-US" altLang="zh-TW" dirty="0"/>
              <a:t>$3br</a:t>
            </a:r>
          </a:p>
          <a:p>
            <a:pPr marL="0" indent="0">
              <a:buNone/>
            </a:pPr>
            <a:r>
              <a:rPr lang="en-US" altLang="zh-TW" dirty="0"/>
              <a:t>%&amp;'()*456789:CDEFGHIJSTUVWXYZcdefghijstuvwxyz</a:t>
            </a:r>
          </a:p>
          <a:p>
            <a:pPr marL="0" indent="0">
              <a:buNone/>
            </a:pPr>
            <a:r>
              <a:rPr lang="en-US" altLang="zh-TW" dirty="0"/>
              <a:t>	#3R</a:t>
            </a:r>
          </a:p>
          <a:p>
            <a:pPr marL="0" indent="0">
              <a:buNone/>
            </a:pPr>
            <a:r>
              <a:rPr lang="en-US" altLang="zh-TW" dirty="0"/>
              <a:t>&amp;'()*56789:CDEFGHIJSTUVWXYZcdefghijstuvwxyz</a:t>
            </a:r>
          </a:p>
          <a:p>
            <a:pPr marL="0" indent="0">
              <a:buNone/>
            </a:pPr>
            <a:r>
              <a:rPr lang="en-US" altLang="zh-TW" dirty="0"/>
              <a:t>}#</a:t>
            </a:r>
            <a:r>
              <a:rPr lang="en-US" altLang="zh-TW" dirty="0" smtClean="0"/>
              <a:t>Q-</a:t>
            </a:r>
          </a:p>
          <a:p>
            <a:pPr marL="0" indent="0">
              <a:buNone/>
            </a:pPr>
            <a:r>
              <a:rPr lang="en-US" altLang="zh-TW" dirty="0" smtClean="0"/>
              <a:t>………………………………………………..</a:t>
            </a:r>
            <a:endParaRPr lang="en-US" altLang="zh-TW" dirty="0"/>
          </a:p>
          <a:p>
            <a:pPr marL="0" indent="0">
              <a:buNone/>
            </a:pPr>
            <a:r>
              <a:rPr lang="en-US" altLang="zh-TW" dirty="0" err="1"/>
              <a:t>M$Wh</a:t>
            </a:r>
            <a:endParaRPr lang="en-US" altLang="zh-TW" dirty="0"/>
          </a:p>
          <a:p>
            <a:pPr marL="0" indent="0">
              <a:buNone/>
            </a:pPr>
            <a:r>
              <a:rPr lang="en-US" altLang="zh-TW" dirty="0"/>
              <a:t>U</a:t>
            </a:r>
            <a:r>
              <a:rPr lang="en-US" altLang="zh-TW" b="1" dirty="0">
                <a:solidFill>
                  <a:srgbClr val="FF0000"/>
                </a:solidFill>
                <a:effectLst>
                  <a:outerShdw blurRad="38100" dist="38100" dir="2700000" algn="tl">
                    <a:srgbClr val="000000">
                      <a:alpha val="43137"/>
                    </a:srgbClr>
                  </a:outerShdw>
                </a:effectLst>
              </a:rPr>
              <a:t>QklUQ1RG</a:t>
            </a:r>
            <a:r>
              <a:rPr lang="en-US" altLang="zh-TW" dirty="0"/>
              <a:t>e1M1IDAwMTQrODF9</a:t>
            </a:r>
          </a:p>
          <a:p>
            <a:pPr marL="0" indent="0">
              <a:buNone/>
            </a:pPr>
            <a:r>
              <a:rPr lang="en-US" altLang="zh-TW" dirty="0"/>
              <a:t>ZI;Z+</a:t>
            </a:r>
          </a:p>
          <a:p>
            <a:pPr marL="0" indent="0">
              <a:buNone/>
            </a:pPr>
            <a:r>
              <a:rPr lang="en-US" altLang="zh-TW" dirty="0" err="1"/>
              <a:t>e!K</a:t>
            </a:r>
            <a:r>
              <a:rPr lang="en-US" altLang="zh-TW" dirty="0"/>
              <a:t>]z</a:t>
            </a:r>
          </a:p>
          <a:p>
            <a:pPr marL="0" indent="0">
              <a:buNone/>
            </a:pPr>
            <a:r>
              <a:rPr lang="en-US" altLang="zh-TW" dirty="0"/>
              <a:t>&gt;}</a:t>
            </a:r>
            <a:r>
              <a:rPr lang="en-US" altLang="zh-TW" dirty="0" err="1"/>
              <a:t>v#y</a:t>
            </a:r>
            <a:r>
              <a:rPr lang="en-US" altLang="zh-TW" dirty="0"/>
              <a:t>=</a:t>
            </a:r>
          </a:p>
          <a:p>
            <a:pPr marL="0" indent="0">
              <a:buNone/>
            </a:pPr>
            <a:r>
              <a:rPr lang="en-US" altLang="zh-TW" dirty="0"/>
              <a:t>&amp;</a:t>
            </a:r>
            <a:r>
              <a:rPr lang="en-US" altLang="zh-TW" dirty="0" err="1"/>
              <a:t>XSlP</a:t>
            </a:r>
            <a:endParaRPr lang="en-US" altLang="zh-TW" dirty="0"/>
          </a:p>
          <a:p>
            <a:pPr marL="0" indent="0">
              <a:buNone/>
            </a:pPr>
            <a:r>
              <a:rPr lang="en-US" altLang="zh-TW" dirty="0"/>
              <a:t>7*</a:t>
            </a:r>
            <a:r>
              <a:rPr lang="en-US" altLang="zh-TW" dirty="0" err="1"/>
              <a:t>qm</a:t>
            </a:r>
            <a:endParaRPr lang="en-US" altLang="zh-TW" dirty="0"/>
          </a:p>
          <a:p>
            <a:pPr marL="0" indent="0">
              <a:buNone/>
            </a:pPr>
            <a:endParaRPr lang="zh-TW" altLang="en-US" dirty="0"/>
          </a:p>
        </p:txBody>
      </p:sp>
    </p:spTree>
    <p:extLst>
      <p:ext uri="{BB962C8B-B14F-4D97-AF65-F5344CB8AC3E}">
        <p14:creationId xmlns:p14="http://schemas.microsoft.com/office/powerpoint/2010/main" val="3913815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err="1"/>
              <a:t>root@kali</a:t>
            </a:r>
            <a:r>
              <a:rPr lang="en-US" altLang="zh-TW" dirty="0"/>
              <a:t>:~/Desktop# python </a:t>
            </a:r>
          </a:p>
          <a:p>
            <a:pPr marL="0" indent="0">
              <a:buNone/>
            </a:pPr>
            <a:r>
              <a:rPr lang="en-US" altLang="zh-TW" dirty="0"/>
              <a:t>Python 2.7.14 (default, Sep 17 2017, 18:50:44) </a:t>
            </a:r>
          </a:p>
          <a:p>
            <a:pPr marL="0" indent="0">
              <a:buNone/>
            </a:pPr>
            <a:r>
              <a:rPr lang="en-US" altLang="zh-TW" dirty="0"/>
              <a:t>[GCC 7.2.0] on linux2</a:t>
            </a:r>
          </a:p>
          <a:p>
            <a:pPr marL="0" indent="0">
              <a:buNone/>
            </a:pPr>
            <a:r>
              <a:rPr lang="en-US" altLang="zh-TW" dirty="0"/>
              <a:t>Type "help", "copyright", "credits" or "license" for more information.</a:t>
            </a:r>
          </a:p>
          <a:p>
            <a:pPr marL="0" indent="0">
              <a:buNone/>
            </a:pPr>
            <a:r>
              <a:rPr lang="en-US" altLang="zh-TW" dirty="0"/>
              <a:t>&gt;&gt;&gt; import base64</a:t>
            </a:r>
          </a:p>
          <a:p>
            <a:pPr marL="0" indent="0">
              <a:buNone/>
            </a:pPr>
            <a:r>
              <a:rPr lang="en-US" altLang="zh-TW" dirty="0"/>
              <a:t>&gt;&gt;&gt; base64.b64encode('BITSCTF')</a:t>
            </a:r>
          </a:p>
          <a:p>
            <a:pPr marL="0" indent="0">
              <a:buNone/>
            </a:pPr>
            <a:r>
              <a:rPr lang="en-US" altLang="zh-TW" dirty="0"/>
              <a:t>'QklUU0NURg=='</a:t>
            </a:r>
          </a:p>
          <a:p>
            <a:endParaRPr lang="zh-TW" altLang="en-US" dirty="0"/>
          </a:p>
        </p:txBody>
      </p:sp>
    </p:spTree>
    <p:extLst>
      <p:ext uri="{BB962C8B-B14F-4D97-AF65-F5344CB8AC3E}">
        <p14:creationId xmlns:p14="http://schemas.microsoft.com/office/powerpoint/2010/main" val="16416355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45291" y="1361944"/>
            <a:ext cx="6131011" cy="4410418"/>
          </a:xfrm>
        </p:spPr>
        <p:txBody>
          <a:bodyPr>
            <a:normAutofit fontScale="55000" lnSpcReduction="20000"/>
          </a:bodyPr>
          <a:lstStyle/>
          <a:p>
            <a:pPr marL="0" indent="0">
              <a:buNone/>
            </a:pPr>
            <a:r>
              <a:rPr lang="en-US" altLang="zh-TW" sz="3600" dirty="0" err="1"/>
              <a:t>root@kali</a:t>
            </a:r>
            <a:r>
              <a:rPr lang="en-US" altLang="zh-TW" sz="3600" dirty="0"/>
              <a:t>:~/Desktop# </a:t>
            </a:r>
            <a:r>
              <a:rPr lang="en-US" altLang="zh-TW" sz="3600" b="1" dirty="0">
                <a:solidFill>
                  <a:srgbClr val="FF0000"/>
                </a:solidFill>
                <a:effectLst>
                  <a:outerShdw blurRad="38100" dist="38100" dir="2700000" algn="tl">
                    <a:srgbClr val="000000">
                      <a:alpha val="43137"/>
                    </a:srgbClr>
                  </a:outerShdw>
                </a:effectLst>
              </a:rPr>
              <a:t>strings black_hole.jpg </a:t>
            </a:r>
          </a:p>
          <a:p>
            <a:pPr marL="0" indent="0">
              <a:buNone/>
            </a:pPr>
            <a:r>
              <a:rPr lang="en-US" altLang="zh-TW" dirty="0"/>
              <a:t>JFIF</a:t>
            </a:r>
          </a:p>
          <a:p>
            <a:pPr marL="0" indent="0">
              <a:buNone/>
            </a:pPr>
            <a:r>
              <a:rPr lang="en-US" altLang="zh-TW" dirty="0"/>
              <a:t>$3br</a:t>
            </a:r>
          </a:p>
          <a:p>
            <a:pPr marL="0" indent="0">
              <a:buNone/>
            </a:pPr>
            <a:r>
              <a:rPr lang="en-US" altLang="zh-TW" dirty="0"/>
              <a:t>%&amp;'()*456789:CDEFGHIJSTUVWXYZcdefghijstuvwxyz</a:t>
            </a:r>
          </a:p>
          <a:p>
            <a:pPr marL="0" indent="0">
              <a:buNone/>
            </a:pPr>
            <a:r>
              <a:rPr lang="en-US" altLang="zh-TW" dirty="0"/>
              <a:t>	#3R</a:t>
            </a:r>
          </a:p>
          <a:p>
            <a:pPr marL="0" indent="0">
              <a:buNone/>
            </a:pPr>
            <a:r>
              <a:rPr lang="en-US" altLang="zh-TW" dirty="0"/>
              <a:t>&amp;'()*56789:CDEFGHIJSTUVWXYZcdefghijstuvwxyz</a:t>
            </a:r>
          </a:p>
          <a:p>
            <a:pPr marL="0" indent="0">
              <a:buNone/>
            </a:pPr>
            <a:r>
              <a:rPr lang="en-US" altLang="zh-TW" dirty="0"/>
              <a:t>}#</a:t>
            </a:r>
            <a:r>
              <a:rPr lang="en-US" altLang="zh-TW" dirty="0" smtClean="0"/>
              <a:t>Q-</a:t>
            </a:r>
          </a:p>
          <a:p>
            <a:pPr marL="0" indent="0">
              <a:buNone/>
            </a:pPr>
            <a:r>
              <a:rPr lang="en-US" altLang="zh-TW" dirty="0" smtClean="0"/>
              <a:t>………………………………………………..</a:t>
            </a:r>
            <a:endParaRPr lang="en-US" altLang="zh-TW" dirty="0"/>
          </a:p>
          <a:p>
            <a:pPr marL="0" indent="0">
              <a:buNone/>
            </a:pPr>
            <a:r>
              <a:rPr lang="en-US" altLang="zh-TW" dirty="0" err="1"/>
              <a:t>M$Wh</a:t>
            </a:r>
            <a:endParaRPr lang="en-US" altLang="zh-TW" dirty="0"/>
          </a:p>
          <a:p>
            <a:pPr marL="0" indent="0">
              <a:buNone/>
            </a:pPr>
            <a:r>
              <a:rPr lang="en-US" altLang="zh-TW" dirty="0"/>
              <a:t>U</a:t>
            </a:r>
            <a:r>
              <a:rPr lang="en-US" altLang="zh-TW" b="1" dirty="0">
                <a:solidFill>
                  <a:srgbClr val="FF0000"/>
                </a:solidFill>
                <a:effectLst>
                  <a:outerShdw blurRad="38100" dist="38100" dir="2700000" algn="tl">
                    <a:srgbClr val="000000">
                      <a:alpha val="43137"/>
                    </a:srgbClr>
                  </a:outerShdw>
                </a:effectLst>
              </a:rPr>
              <a:t>QklUQ1RG</a:t>
            </a:r>
            <a:r>
              <a:rPr lang="en-US" altLang="zh-TW" dirty="0"/>
              <a:t>e1M1IDAwMTQrODF9</a:t>
            </a:r>
          </a:p>
          <a:p>
            <a:pPr marL="0" indent="0">
              <a:buNone/>
            </a:pPr>
            <a:r>
              <a:rPr lang="en-US" altLang="zh-TW" dirty="0"/>
              <a:t>ZI;Z+</a:t>
            </a:r>
          </a:p>
          <a:p>
            <a:pPr marL="0" indent="0">
              <a:buNone/>
            </a:pPr>
            <a:r>
              <a:rPr lang="en-US" altLang="zh-TW" dirty="0" err="1"/>
              <a:t>e!K</a:t>
            </a:r>
            <a:r>
              <a:rPr lang="en-US" altLang="zh-TW" dirty="0"/>
              <a:t>]z</a:t>
            </a:r>
          </a:p>
          <a:p>
            <a:pPr marL="0" indent="0">
              <a:buNone/>
            </a:pPr>
            <a:r>
              <a:rPr lang="en-US" altLang="zh-TW" dirty="0"/>
              <a:t>&gt;}</a:t>
            </a:r>
            <a:r>
              <a:rPr lang="en-US" altLang="zh-TW" dirty="0" err="1"/>
              <a:t>v#y</a:t>
            </a:r>
            <a:r>
              <a:rPr lang="en-US" altLang="zh-TW" dirty="0"/>
              <a:t>=</a:t>
            </a:r>
          </a:p>
          <a:p>
            <a:pPr marL="0" indent="0">
              <a:buNone/>
            </a:pPr>
            <a:r>
              <a:rPr lang="en-US" altLang="zh-TW" dirty="0"/>
              <a:t>&amp;</a:t>
            </a:r>
            <a:r>
              <a:rPr lang="en-US" altLang="zh-TW" dirty="0" err="1"/>
              <a:t>XSlP</a:t>
            </a:r>
            <a:endParaRPr lang="en-US" altLang="zh-TW" dirty="0"/>
          </a:p>
          <a:p>
            <a:pPr marL="0" indent="0">
              <a:buNone/>
            </a:pPr>
            <a:r>
              <a:rPr lang="en-US" altLang="zh-TW" dirty="0"/>
              <a:t>7*</a:t>
            </a:r>
            <a:r>
              <a:rPr lang="en-US" altLang="zh-TW" dirty="0" err="1"/>
              <a:t>qm</a:t>
            </a:r>
            <a:endParaRPr lang="en-US" altLang="zh-TW" dirty="0"/>
          </a:p>
          <a:p>
            <a:pPr marL="0" indent="0">
              <a:buNone/>
            </a:pPr>
            <a:endParaRPr lang="zh-TW" altLang="en-US" dirty="0"/>
          </a:p>
        </p:txBody>
      </p:sp>
      <p:sp>
        <p:nvSpPr>
          <p:cNvPr id="4" name="矩形 3"/>
          <p:cNvSpPr/>
          <p:nvPr/>
        </p:nvSpPr>
        <p:spPr>
          <a:xfrm>
            <a:off x="7455243" y="3919321"/>
            <a:ext cx="3756454" cy="646331"/>
          </a:xfrm>
          <a:prstGeom prst="rect">
            <a:avLst/>
          </a:prstGeom>
        </p:spPr>
        <p:txBody>
          <a:bodyPr wrap="square">
            <a:spAutoFit/>
          </a:bodyPr>
          <a:lstStyle/>
          <a:p>
            <a:r>
              <a:rPr lang="en-US" altLang="zh-TW" dirty="0"/>
              <a:t>&gt;&gt;&gt; base64.b64encode('BITSCTF')</a:t>
            </a:r>
          </a:p>
          <a:p>
            <a:r>
              <a:rPr lang="en-US" altLang="zh-TW" dirty="0"/>
              <a:t>'</a:t>
            </a:r>
            <a:r>
              <a:rPr lang="en-US" altLang="zh-TW" b="1" dirty="0">
                <a:solidFill>
                  <a:srgbClr val="FF0000"/>
                </a:solidFill>
                <a:effectLst>
                  <a:outerShdw blurRad="38100" dist="38100" dir="2700000" algn="tl">
                    <a:srgbClr val="000000">
                      <a:alpha val="43137"/>
                    </a:srgbClr>
                  </a:outerShdw>
                </a:effectLst>
              </a:rPr>
              <a:t>QklUU0NURg</a:t>
            </a:r>
            <a:r>
              <a:rPr lang="en-US" altLang="zh-TW" dirty="0"/>
              <a:t>=='</a:t>
            </a:r>
          </a:p>
        </p:txBody>
      </p:sp>
      <p:cxnSp>
        <p:nvCxnSpPr>
          <p:cNvPr id="6" name="直線單箭頭接點 5"/>
          <p:cNvCxnSpPr/>
          <p:nvPr/>
        </p:nvCxnSpPr>
        <p:spPr>
          <a:xfrm>
            <a:off x="3880021" y="4127158"/>
            <a:ext cx="3410466" cy="1647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253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buNone/>
            </a:pPr>
            <a:r>
              <a:rPr lang="en-US" altLang="zh-TW" dirty="0" err="1"/>
              <a:t>root@kali</a:t>
            </a:r>
            <a:r>
              <a:rPr lang="en-US" altLang="zh-TW" dirty="0"/>
              <a:t>:~/Desktop# python</a:t>
            </a:r>
          </a:p>
          <a:p>
            <a:pPr marL="0" indent="0">
              <a:buNone/>
            </a:pPr>
            <a:r>
              <a:rPr lang="en-US" altLang="zh-TW" dirty="0"/>
              <a:t>Python 2.7.14 (default, Sep 17 2017, 18:50:44) </a:t>
            </a:r>
          </a:p>
          <a:p>
            <a:pPr marL="0" indent="0">
              <a:buNone/>
            </a:pPr>
            <a:r>
              <a:rPr lang="en-US" altLang="zh-TW" dirty="0"/>
              <a:t>[GCC 7.2.0] on linux2</a:t>
            </a:r>
          </a:p>
          <a:p>
            <a:pPr marL="0" indent="0">
              <a:buNone/>
            </a:pPr>
            <a:r>
              <a:rPr lang="en-US" altLang="zh-TW" dirty="0"/>
              <a:t>Type "help", "copyright", "credits" or "license" for more information.</a:t>
            </a:r>
          </a:p>
          <a:p>
            <a:pPr marL="0" indent="0">
              <a:buNone/>
            </a:pPr>
            <a:r>
              <a:rPr lang="en-US" altLang="zh-TW" dirty="0"/>
              <a:t>&gt;&gt;&gt; import base64</a:t>
            </a:r>
          </a:p>
          <a:p>
            <a:pPr marL="0" indent="0">
              <a:buNone/>
            </a:pPr>
            <a:r>
              <a:rPr lang="en-US" altLang="zh-TW" dirty="0"/>
              <a:t>&gt;&gt;&gt; base64.b64decode('QklUQ1RGe1M1IDAwMTQrODF9')</a:t>
            </a:r>
          </a:p>
          <a:p>
            <a:pPr marL="0" indent="0">
              <a:buNone/>
            </a:pPr>
            <a:r>
              <a:rPr lang="en-US" altLang="zh-TW" dirty="0"/>
              <a:t>'BITCTF{S5 0014+81}'</a:t>
            </a:r>
          </a:p>
          <a:p>
            <a:endParaRPr lang="zh-TW" altLang="en-US" dirty="0"/>
          </a:p>
        </p:txBody>
      </p:sp>
    </p:spTree>
    <p:extLst>
      <p:ext uri="{BB962C8B-B14F-4D97-AF65-F5344CB8AC3E}">
        <p14:creationId xmlns:p14="http://schemas.microsoft.com/office/powerpoint/2010/main" val="27191993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155093"/>
            <a:ext cx="12192000" cy="179584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圖片中</a:t>
            </a:r>
            <a:r>
              <a:rPr lang="zh-TW" altLang="en-US" sz="6000" dirty="0"/>
              <a:t>的</a:t>
            </a:r>
            <a:r>
              <a:rPr lang="zh-TW" altLang="en-US" sz="6000" dirty="0" smtClean="0"/>
              <a:t>隱藏資訊</a:t>
            </a:r>
            <a:endParaRPr lang="en-US" altLang="zh-TW" sz="6000" dirty="0" smtClean="0"/>
          </a:p>
          <a:p>
            <a:pPr algn="ctr"/>
            <a:r>
              <a:rPr lang="en-US" altLang="zh-TW" sz="6000" dirty="0" err="1" smtClean="0"/>
              <a:t>Embeded</a:t>
            </a:r>
            <a:r>
              <a:rPr lang="en-US" altLang="zh-TW" sz="6000" dirty="0" smtClean="0"/>
              <a:t> secret</a:t>
            </a:r>
            <a:endParaRPr lang="zh-TW" altLang="en-US" sz="6000" dirty="0"/>
          </a:p>
        </p:txBody>
      </p:sp>
    </p:spTree>
    <p:extLst>
      <p:ext uri="{BB962C8B-B14F-4D97-AF65-F5344CB8AC3E}">
        <p14:creationId xmlns:p14="http://schemas.microsoft.com/office/powerpoint/2010/main" val="3377193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39812" y="1217376"/>
            <a:ext cx="7273993" cy="5554126"/>
          </a:xfrm>
          <a:prstGeom prst="rect">
            <a:avLst/>
          </a:prstGeom>
        </p:spPr>
      </p:pic>
      <p:sp>
        <p:nvSpPr>
          <p:cNvPr id="3" name="矩形 2"/>
          <p:cNvSpPr/>
          <p:nvPr/>
        </p:nvSpPr>
        <p:spPr>
          <a:xfrm>
            <a:off x="0" y="509372"/>
            <a:ext cx="12192000" cy="830997"/>
          </a:xfrm>
          <a:prstGeom prst="rect">
            <a:avLst/>
          </a:prstGeom>
          <a:solidFill>
            <a:schemeClr val="accent4">
              <a:lumMod val="50000"/>
            </a:schemeClr>
          </a:solidFill>
        </p:spPr>
        <p:txBody>
          <a:bodyPr wrap="square">
            <a:spAutoFit/>
          </a:bodyPr>
          <a:lstStyle/>
          <a:p>
            <a:r>
              <a:rPr lang="zh-TW" altLang="en-US" sz="4800" dirty="0" smtClean="0">
                <a:solidFill>
                  <a:schemeClr val="bg1"/>
                </a:solidFill>
              </a:rPr>
              <a:t>檔案格</a:t>
            </a:r>
            <a:r>
              <a:rPr lang="zh-TW" altLang="en-US" sz="4800" dirty="0">
                <a:solidFill>
                  <a:schemeClr val="bg1"/>
                </a:solidFill>
              </a:rPr>
              <a:t>式</a:t>
            </a:r>
            <a:endParaRPr lang="zh-TW" altLang="en-US" sz="2800" dirty="0">
              <a:solidFill>
                <a:schemeClr val="bg1"/>
              </a:solidFill>
            </a:endParaRPr>
          </a:p>
        </p:txBody>
      </p:sp>
      <p:sp>
        <p:nvSpPr>
          <p:cNvPr id="2" name="矩形 1"/>
          <p:cNvSpPr/>
          <p:nvPr/>
        </p:nvSpPr>
        <p:spPr>
          <a:xfrm>
            <a:off x="7661190" y="1588004"/>
            <a:ext cx="4011827" cy="1754326"/>
          </a:xfrm>
          <a:prstGeom prst="rect">
            <a:avLst/>
          </a:prstGeom>
        </p:spPr>
        <p:txBody>
          <a:bodyPr wrap="square">
            <a:spAutoFit/>
          </a:bodyPr>
          <a:lstStyle/>
          <a:p>
            <a:r>
              <a:rPr lang="zh-CN" altLang="en-US" dirty="0" smtClean="0"/>
              <a:t>一個完整的 </a:t>
            </a:r>
            <a:r>
              <a:rPr lang="en-US" altLang="zh-CN" dirty="0" smtClean="0"/>
              <a:t>JPG </a:t>
            </a:r>
            <a:r>
              <a:rPr lang="zh-CN" altLang="en-US" dirty="0" smtClean="0"/>
              <a:t>文件由 </a:t>
            </a:r>
            <a:r>
              <a:rPr lang="en-US" altLang="zh-CN" dirty="0" smtClean="0"/>
              <a:t>FF D8 </a:t>
            </a:r>
            <a:r>
              <a:rPr lang="zh-CN" altLang="en-US" dirty="0" smtClean="0"/>
              <a:t>開頭，</a:t>
            </a:r>
            <a:r>
              <a:rPr lang="en-US" altLang="zh-CN" dirty="0" smtClean="0"/>
              <a:t>FF D9</a:t>
            </a:r>
            <a:r>
              <a:rPr lang="zh-CN" altLang="en-US" dirty="0" smtClean="0"/>
              <a:t>結尾，圖片流覽器會忽略 </a:t>
            </a:r>
            <a:r>
              <a:rPr lang="en-US" altLang="zh-CN" dirty="0" smtClean="0"/>
              <a:t>FF D9 </a:t>
            </a:r>
            <a:r>
              <a:rPr lang="zh-CN" altLang="en-US" dirty="0" smtClean="0"/>
              <a:t>以後的內容，因此可以在 </a:t>
            </a:r>
            <a:r>
              <a:rPr lang="en-US" altLang="zh-CN" dirty="0" smtClean="0"/>
              <a:t>JPG </a:t>
            </a:r>
            <a:r>
              <a:rPr lang="zh-CN" altLang="en-US" dirty="0" smtClean="0"/>
              <a:t>文件中加入其他文件。 </a:t>
            </a:r>
            <a:endParaRPr lang="en-US" altLang="zh-CN" dirty="0" smtClean="0"/>
          </a:p>
          <a:p>
            <a:endParaRPr lang="en-US" altLang="zh-CN" dirty="0"/>
          </a:p>
          <a:p>
            <a:endParaRPr lang="en-US" altLang="zh-CN" dirty="0" smtClean="0"/>
          </a:p>
        </p:txBody>
      </p:sp>
      <p:sp>
        <p:nvSpPr>
          <p:cNvPr id="5" name="矩形 4"/>
          <p:cNvSpPr/>
          <p:nvPr/>
        </p:nvSpPr>
        <p:spPr>
          <a:xfrm>
            <a:off x="7628238" y="5438686"/>
            <a:ext cx="4044779" cy="1200329"/>
          </a:xfrm>
          <a:prstGeom prst="rect">
            <a:avLst/>
          </a:prstGeom>
        </p:spPr>
        <p:txBody>
          <a:bodyPr wrap="square">
            <a:spAutoFit/>
          </a:bodyPr>
          <a:lstStyle/>
          <a:p>
            <a:r>
              <a:rPr lang="zh-CN" altLang="en-US" dirty="0" smtClean="0"/>
              <a:t>對於兩張圖片的問題，可用 </a:t>
            </a:r>
            <a:r>
              <a:rPr lang="en-US" altLang="zh-CN" dirty="0" err="1" smtClean="0"/>
              <a:t>StegSolve</a:t>
            </a:r>
            <a:r>
              <a:rPr lang="en-US" altLang="zh-CN" dirty="0" smtClean="0"/>
              <a:t> </a:t>
            </a:r>
            <a:r>
              <a:rPr lang="zh-CN" altLang="en-US" dirty="0" smtClean="0"/>
              <a:t>對雙圖進行各種操作</a:t>
            </a:r>
            <a:r>
              <a:rPr lang="en-US" altLang="zh-CN" dirty="0" smtClean="0"/>
              <a:t>(SUB</a:t>
            </a:r>
            <a:r>
              <a:rPr lang="zh-CN" altLang="en-US" dirty="0" smtClean="0"/>
              <a:t>、</a:t>
            </a:r>
            <a:r>
              <a:rPr lang="en-US" altLang="zh-CN" dirty="0" smtClean="0"/>
              <a:t>XOR</a:t>
            </a:r>
            <a:r>
              <a:rPr lang="zh-CN" altLang="en-US" dirty="0" smtClean="0"/>
              <a:t>、</a:t>
            </a:r>
            <a:r>
              <a:rPr lang="en-US" altLang="zh-CN" dirty="0" smtClean="0"/>
              <a:t>AND)</a:t>
            </a:r>
            <a:r>
              <a:rPr lang="zh-CN" altLang="en-US" dirty="0" smtClean="0"/>
              <a:t>等等，看是否獲取有用資訊，可能與加解密、二維碼等綜合</a:t>
            </a:r>
            <a:endParaRPr lang="zh-TW" altLang="en-US" dirty="0"/>
          </a:p>
        </p:txBody>
      </p:sp>
      <p:sp>
        <p:nvSpPr>
          <p:cNvPr id="6" name="矩形 5"/>
          <p:cNvSpPr/>
          <p:nvPr/>
        </p:nvSpPr>
        <p:spPr>
          <a:xfrm>
            <a:off x="4679091" y="140040"/>
            <a:ext cx="7282249" cy="369332"/>
          </a:xfrm>
          <a:prstGeom prst="rect">
            <a:avLst/>
          </a:prstGeom>
        </p:spPr>
        <p:txBody>
          <a:bodyPr wrap="square">
            <a:spAutoFit/>
          </a:bodyPr>
          <a:lstStyle/>
          <a:p>
            <a:r>
              <a:rPr lang="en-US" altLang="zh-TW" dirty="0" smtClean="0"/>
              <a:t>https://smartjinyu.com/ctf/2016/11/29/introduction_to_stereo.html</a:t>
            </a:r>
            <a:endParaRPr lang="zh-TW" altLang="en-US" dirty="0"/>
          </a:p>
        </p:txBody>
      </p:sp>
      <p:sp>
        <p:nvSpPr>
          <p:cNvPr id="7" name="矩形 6"/>
          <p:cNvSpPr/>
          <p:nvPr/>
        </p:nvSpPr>
        <p:spPr>
          <a:xfrm>
            <a:off x="7661190" y="4284523"/>
            <a:ext cx="3278659" cy="646331"/>
          </a:xfrm>
          <a:prstGeom prst="rect">
            <a:avLst/>
          </a:prstGeom>
        </p:spPr>
        <p:txBody>
          <a:bodyPr wrap="square">
            <a:spAutoFit/>
          </a:bodyPr>
          <a:lstStyle/>
          <a:p>
            <a:r>
              <a:rPr lang="en-US" altLang="zh-TW" dirty="0" smtClean="0"/>
              <a:t>http://dev.gameres.com/Program/Visual/Other%20/GIFDoc.htm</a:t>
            </a:r>
            <a:endParaRPr lang="zh-TW" altLang="en-US" dirty="0"/>
          </a:p>
        </p:txBody>
      </p:sp>
      <p:sp>
        <p:nvSpPr>
          <p:cNvPr id="8" name="矩形 7"/>
          <p:cNvSpPr/>
          <p:nvPr/>
        </p:nvSpPr>
        <p:spPr>
          <a:xfrm>
            <a:off x="1008917" y="5770047"/>
            <a:ext cx="5939831" cy="369332"/>
          </a:xfrm>
          <a:prstGeom prst="rect">
            <a:avLst/>
          </a:prstGeom>
        </p:spPr>
        <p:txBody>
          <a:bodyPr wrap="none">
            <a:spAutoFit/>
          </a:bodyPr>
          <a:lstStyle/>
          <a:p>
            <a:r>
              <a:rPr lang="en-US" altLang="zh-CN" dirty="0" err="1" smtClean="0"/>
              <a:t>Binwalk</a:t>
            </a:r>
            <a:r>
              <a:rPr lang="en-US" altLang="zh-CN" dirty="0" smtClean="0"/>
              <a:t> </a:t>
            </a:r>
            <a:r>
              <a:rPr lang="zh-CN" altLang="en-US" dirty="0" smtClean="0"/>
              <a:t>提供的自動分拆功能，而使用 </a:t>
            </a:r>
            <a:r>
              <a:rPr lang="en-US" altLang="zh-CN" dirty="0" err="1" smtClean="0"/>
              <a:t>Winhex</a:t>
            </a:r>
            <a:r>
              <a:rPr lang="en-US" altLang="zh-CN" dirty="0" smtClean="0"/>
              <a:t> </a:t>
            </a:r>
            <a:r>
              <a:rPr lang="zh-CN" altLang="en-US" dirty="0" smtClean="0"/>
              <a:t>手動分解。</a:t>
            </a:r>
            <a:endParaRPr lang="zh-TW" altLang="en-US" dirty="0"/>
          </a:p>
        </p:txBody>
      </p:sp>
      <p:sp>
        <p:nvSpPr>
          <p:cNvPr id="9" name="矩形 8"/>
          <p:cNvSpPr/>
          <p:nvPr/>
        </p:nvSpPr>
        <p:spPr>
          <a:xfrm>
            <a:off x="7661190" y="3071109"/>
            <a:ext cx="4053715" cy="923330"/>
          </a:xfrm>
          <a:prstGeom prst="rect">
            <a:avLst/>
          </a:prstGeom>
        </p:spPr>
        <p:txBody>
          <a:bodyPr wrap="square">
            <a:spAutoFit/>
          </a:bodyPr>
          <a:lstStyle/>
          <a:p>
            <a:r>
              <a:rPr lang="zh-CN" altLang="en-US" dirty="0" smtClean="0"/>
              <a:t>各類檔的檔頭標誌</a:t>
            </a:r>
            <a:endParaRPr lang="en-US" altLang="zh-CN" dirty="0" smtClean="0"/>
          </a:p>
          <a:p>
            <a:r>
              <a:rPr lang="en-US" altLang="zh-TW" dirty="0" smtClean="0"/>
              <a:t>http://blog.csdn.net/riba2534/article/details/70478626</a:t>
            </a:r>
            <a:endParaRPr lang="zh-TW" altLang="en-US" dirty="0"/>
          </a:p>
        </p:txBody>
      </p:sp>
    </p:spTree>
    <p:extLst>
      <p:ext uri="{BB962C8B-B14F-4D97-AF65-F5344CB8AC3E}">
        <p14:creationId xmlns:p14="http://schemas.microsoft.com/office/powerpoint/2010/main" val="27597443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09372"/>
            <a:ext cx="12192000" cy="830997"/>
          </a:xfrm>
          <a:prstGeom prst="rect">
            <a:avLst/>
          </a:prstGeom>
          <a:solidFill>
            <a:schemeClr val="accent4">
              <a:lumMod val="50000"/>
            </a:schemeClr>
          </a:solidFill>
        </p:spPr>
        <p:txBody>
          <a:bodyPr wrap="square">
            <a:spAutoFit/>
          </a:bodyPr>
          <a:lstStyle/>
          <a:p>
            <a:r>
              <a:rPr lang="zh-TW" altLang="en-US" sz="4800" dirty="0" smtClean="0">
                <a:solidFill>
                  <a:schemeClr val="bg1"/>
                </a:solidFill>
              </a:rPr>
              <a:t>使用</a:t>
            </a:r>
            <a:r>
              <a:rPr lang="en-US" altLang="zh-CN" sz="4800" dirty="0" smtClean="0">
                <a:solidFill>
                  <a:schemeClr val="bg1"/>
                </a:solidFill>
              </a:rPr>
              <a:t>hex</a:t>
            </a:r>
            <a:r>
              <a:rPr lang="zh-CN" altLang="en-US" sz="4800" dirty="0" smtClean="0">
                <a:solidFill>
                  <a:schemeClr val="bg1"/>
                </a:solidFill>
              </a:rPr>
              <a:t>編輯器分析檔</a:t>
            </a:r>
            <a:r>
              <a:rPr lang="zh-TW" altLang="en-US" sz="4800" dirty="0" smtClean="0">
                <a:solidFill>
                  <a:schemeClr val="bg1"/>
                </a:solidFill>
              </a:rPr>
              <a:t>案</a:t>
            </a:r>
            <a:endParaRPr lang="zh-TW" altLang="en-US" sz="2800" dirty="0">
              <a:solidFill>
                <a:schemeClr val="bg1"/>
              </a:solidFill>
            </a:endParaRPr>
          </a:p>
        </p:txBody>
      </p:sp>
      <p:sp>
        <p:nvSpPr>
          <p:cNvPr id="5" name="矩形 4"/>
          <p:cNvSpPr/>
          <p:nvPr/>
        </p:nvSpPr>
        <p:spPr>
          <a:xfrm>
            <a:off x="1633425" y="4789346"/>
            <a:ext cx="8548542" cy="1754326"/>
          </a:xfrm>
          <a:prstGeom prst="rect">
            <a:avLst/>
          </a:prstGeom>
        </p:spPr>
        <p:txBody>
          <a:bodyPr wrap="square">
            <a:spAutoFit/>
          </a:bodyPr>
          <a:lstStyle/>
          <a:p>
            <a:r>
              <a:rPr lang="zh-TW" altLang="en-US" dirty="0" smtClean="0"/>
              <a:t>用</a:t>
            </a:r>
            <a:r>
              <a:rPr lang="en-US" altLang="zh-TW" dirty="0" err="1" smtClean="0"/>
              <a:t>winhex</a:t>
            </a:r>
            <a:r>
              <a:rPr lang="zh-TW" altLang="en-US" dirty="0" smtClean="0"/>
              <a:t>打開圖片，通過</a:t>
            </a:r>
            <a:r>
              <a:rPr lang="en-US" altLang="zh-TW" b="1" dirty="0" err="1" smtClean="0">
                <a:solidFill>
                  <a:srgbClr val="FF0000"/>
                </a:solidFill>
                <a:effectLst>
                  <a:outerShdw blurRad="38100" dist="38100" dir="2700000" algn="tl">
                    <a:srgbClr val="000000">
                      <a:alpha val="43137"/>
                    </a:srgbClr>
                  </a:outerShdw>
                </a:effectLst>
              </a:rPr>
              <a:t>Alt+G</a:t>
            </a:r>
            <a:r>
              <a:rPr lang="zh-TW" altLang="en-US" b="1" dirty="0" smtClean="0">
                <a:solidFill>
                  <a:srgbClr val="FF0000"/>
                </a:solidFill>
                <a:effectLst>
                  <a:outerShdw blurRad="38100" dist="38100" dir="2700000" algn="tl">
                    <a:srgbClr val="000000">
                      <a:alpha val="43137"/>
                    </a:srgbClr>
                  </a:outerShdw>
                </a:effectLst>
              </a:rPr>
              <a:t>快速鍵</a:t>
            </a:r>
            <a:r>
              <a:rPr lang="zh-TW" altLang="en-US" dirty="0" smtClean="0"/>
              <a:t>輸入偏移位址</a:t>
            </a:r>
            <a:r>
              <a:rPr lang="en-US" altLang="zh-TW" dirty="0" smtClean="0"/>
              <a:t>22373</a:t>
            </a:r>
            <a:r>
              <a:rPr lang="zh-TW" altLang="en-US" dirty="0" smtClean="0"/>
              <a:t>跳轉到另一張</a:t>
            </a:r>
            <a:r>
              <a:rPr lang="en-US" altLang="zh-TW" dirty="0" smtClean="0"/>
              <a:t>jpg</a:t>
            </a:r>
            <a:r>
              <a:rPr lang="zh-TW" altLang="en-US" dirty="0" smtClean="0"/>
              <a:t>的圖像開始塊，可以看到</a:t>
            </a:r>
            <a:r>
              <a:rPr lang="en-US" altLang="zh-TW" dirty="0" smtClean="0"/>
              <a:t>FF D8</a:t>
            </a:r>
            <a:r>
              <a:rPr lang="zh-TW" altLang="en-US" dirty="0" smtClean="0"/>
              <a:t>圖像開始塊。而圖像結束塊</a:t>
            </a:r>
            <a:r>
              <a:rPr lang="en-US" altLang="zh-TW" dirty="0" smtClean="0"/>
              <a:t>FF D9</a:t>
            </a:r>
          </a:p>
          <a:p>
            <a:endParaRPr lang="en-US" altLang="zh-TW" dirty="0" smtClean="0"/>
          </a:p>
          <a:p>
            <a:endParaRPr lang="en-US" altLang="zh-TW" dirty="0" smtClean="0"/>
          </a:p>
          <a:p>
            <a:r>
              <a:rPr lang="zh-TW" altLang="en-US" dirty="0" smtClean="0"/>
              <a:t>選取使用</a:t>
            </a:r>
            <a:r>
              <a:rPr lang="en-US" altLang="zh-TW" b="1" dirty="0" smtClean="0">
                <a:solidFill>
                  <a:srgbClr val="FF0000"/>
                </a:solidFill>
                <a:effectLst>
                  <a:outerShdw blurRad="38100" dist="38100" dir="2700000" algn="tl">
                    <a:srgbClr val="000000">
                      <a:alpha val="43137"/>
                    </a:srgbClr>
                  </a:outerShdw>
                </a:effectLst>
              </a:rPr>
              <a:t>Alt+1</a:t>
            </a:r>
            <a:r>
              <a:rPr lang="zh-TW" altLang="en-US" b="1" dirty="0" smtClean="0">
                <a:solidFill>
                  <a:srgbClr val="FF0000"/>
                </a:solidFill>
                <a:effectLst>
                  <a:outerShdw blurRad="38100" dist="38100" dir="2700000" algn="tl">
                    <a:srgbClr val="000000">
                      <a:alpha val="43137"/>
                    </a:srgbClr>
                  </a:outerShdw>
                </a:effectLst>
              </a:rPr>
              <a:t>快速鍵</a:t>
            </a:r>
            <a:r>
              <a:rPr lang="zh-TW" altLang="en-US" dirty="0" smtClean="0"/>
              <a:t>選取</a:t>
            </a:r>
            <a:r>
              <a:rPr lang="en-US" altLang="zh-TW" dirty="0" smtClean="0"/>
              <a:t>FF</a:t>
            </a:r>
            <a:r>
              <a:rPr lang="zh-TW" altLang="en-US" dirty="0" smtClean="0"/>
              <a:t>為開始的塊，</a:t>
            </a:r>
            <a:r>
              <a:rPr lang="en-US" altLang="zh-TW" dirty="0" smtClean="0"/>
              <a:t>Alt+2</a:t>
            </a:r>
            <a:r>
              <a:rPr lang="zh-TW" altLang="en-US" dirty="0" smtClean="0"/>
              <a:t>選取</a:t>
            </a:r>
            <a:r>
              <a:rPr lang="en-US" altLang="zh-TW" dirty="0" smtClean="0"/>
              <a:t>D9</a:t>
            </a:r>
            <a:r>
              <a:rPr lang="zh-TW" altLang="en-US" dirty="0" smtClean="0"/>
              <a:t>為結束塊，然後右鍵</a:t>
            </a:r>
            <a:r>
              <a:rPr lang="en-US" altLang="zh-TW" dirty="0" smtClean="0"/>
              <a:t>-&gt;Edit-&gt;Copy Block-&gt;Into New File</a:t>
            </a:r>
            <a:r>
              <a:rPr lang="zh-TW" altLang="en-US" dirty="0" smtClean="0"/>
              <a:t>保存相應的檔尾碼，例如</a:t>
            </a:r>
            <a:r>
              <a:rPr lang="en-US" altLang="zh-TW" dirty="0" smtClean="0"/>
              <a:t>new.jpg</a:t>
            </a:r>
            <a:endParaRPr lang="zh-TW" altLang="en-US" dirty="0"/>
          </a:p>
        </p:txBody>
      </p:sp>
      <p:sp>
        <p:nvSpPr>
          <p:cNvPr id="6" name="矩形 5"/>
          <p:cNvSpPr/>
          <p:nvPr/>
        </p:nvSpPr>
        <p:spPr>
          <a:xfrm>
            <a:off x="333176" y="1602044"/>
            <a:ext cx="1210331" cy="369332"/>
          </a:xfrm>
          <a:prstGeom prst="rect">
            <a:avLst/>
          </a:prstGeom>
        </p:spPr>
        <p:txBody>
          <a:bodyPr wrap="none">
            <a:spAutoFit/>
          </a:bodyPr>
          <a:lstStyle/>
          <a:p>
            <a:r>
              <a:rPr lang="en-US" altLang="zh-TW" dirty="0" smtClean="0"/>
              <a:t>hex</a:t>
            </a:r>
            <a:r>
              <a:rPr lang="zh-TW" altLang="en-US" dirty="0" smtClean="0"/>
              <a:t>編輯器</a:t>
            </a:r>
            <a:endParaRPr lang="zh-TW" altLang="en-US" dirty="0"/>
          </a:p>
        </p:txBody>
      </p:sp>
      <p:graphicFrame>
        <p:nvGraphicFramePr>
          <p:cNvPr id="7" name="表格 6"/>
          <p:cNvGraphicFramePr>
            <a:graphicFrameLocks noGrp="1"/>
          </p:cNvGraphicFramePr>
          <p:nvPr>
            <p:extLst/>
          </p:nvPr>
        </p:nvGraphicFramePr>
        <p:xfrm>
          <a:off x="2122616" y="1597148"/>
          <a:ext cx="8128000" cy="74168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altLang="zh-TW" dirty="0" smtClean="0"/>
                        <a:t>Windows</a:t>
                      </a:r>
                      <a:endParaRPr lang="zh-TW" altLang="en-US" dirty="0"/>
                    </a:p>
                  </a:txBody>
                  <a:tcPr/>
                </a:tc>
                <a:tc>
                  <a:txBody>
                    <a:bodyPr/>
                    <a:lstStyle/>
                    <a:p>
                      <a:r>
                        <a:rPr lang="en-US" altLang="zh-TW" dirty="0" smtClean="0"/>
                        <a:t>Linux</a:t>
                      </a:r>
                      <a:endParaRPr lang="zh-TW" altLang="en-US" dirty="0"/>
                    </a:p>
                  </a:txBody>
                  <a:tcPr/>
                </a:tc>
              </a:tr>
              <a:tr h="370840">
                <a:tc>
                  <a:txBody>
                    <a:bodyPr/>
                    <a:lstStyle/>
                    <a:p>
                      <a:r>
                        <a:rPr lang="en-US" altLang="zh-TW" dirty="0" err="1" smtClean="0"/>
                        <a:t>winhex,UltraEdit</a:t>
                      </a:r>
                      <a:endParaRPr lang="zh-TW" altLang="en-US" dirty="0"/>
                    </a:p>
                  </a:txBody>
                  <a:tcPr/>
                </a:tc>
                <a:tc>
                  <a:txBody>
                    <a:bodyPr/>
                    <a:lstStyle/>
                    <a:p>
                      <a:r>
                        <a:rPr lang="en-US" altLang="zh-TW" dirty="0" err="1" smtClean="0"/>
                        <a:t>hexeditor</a:t>
                      </a:r>
                      <a:endParaRPr lang="zh-TW" altLang="en-US" dirty="0"/>
                    </a:p>
                  </a:txBody>
                  <a:tcPr/>
                </a:tc>
              </a:tr>
            </a:tbl>
          </a:graphicData>
        </a:graphic>
      </p:graphicFrame>
      <p:sp>
        <p:nvSpPr>
          <p:cNvPr id="8" name="矩形 7"/>
          <p:cNvSpPr/>
          <p:nvPr/>
        </p:nvSpPr>
        <p:spPr>
          <a:xfrm>
            <a:off x="333176" y="4274898"/>
            <a:ext cx="9917440" cy="369332"/>
          </a:xfrm>
          <a:prstGeom prst="rect">
            <a:avLst/>
          </a:prstGeom>
          <a:solidFill>
            <a:schemeClr val="accent6">
              <a:lumMod val="20000"/>
              <a:lumOff val="80000"/>
            </a:schemeClr>
          </a:solidFill>
        </p:spPr>
        <p:txBody>
          <a:bodyPr wrap="square">
            <a:spAutoFit/>
          </a:bodyPr>
          <a:lstStyle/>
          <a:p>
            <a:r>
              <a:rPr lang="zh-TW" altLang="en-US" dirty="0" smtClean="0"/>
              <a:t>使用</a:t>
            </a:r>
            <a:r>
              <a:rPr lang="en-US" altLang="zh-TW" dirty="0" err="1" smtClean="0"/>
              <a:t>Winhex</a:t>
            </a:r>
            <a:r>
              <a:rPr lang="zh-TW" altLang="en-US" dirty="0" smtClean="0"/>
              <a:t>手動分離</a:t>
            </a:r>
            <a:endParaRPr lang="zh-TW" altLang="en-US" dirty="0"/>
          </a:p>
        </p:txBody>
      </p:sp>
      <p:sp>
        <p:nvSpPr>
          <p:cNvPr id="9" name="矩形 8"/>
          <p:cNvSpPr/>
          <p:nvPr/>
        </p:nvSpPr>
        <p:spPr>
          <a:xfrm>
            <a:off x="2351259" y="3010089"/>
            <a:ext cx="7489482" cy="923330"/>
          </a:xfrm>
          <a:prstGeom prst="rect">
            <a:avLst/>
          </a:prstGeom>
        </p:spPr>
        <p:txBody>
          <a:bodyPr wrap="square">
            <a:spAutoFit/>
          </a:bodyPr>
          <a:lstStyle/>
          <a:p>
            <a:r>
              <a:rPr lang="en-US" altLang="zh-TW" dirty="0" smtClean="0"/>
              <a:t>jpg</a:t>
            </a:r>
            <a:r>
              <a:rPr lang="zh-TW" altLang="en-US" dirty="0" smtClean="0"/>
              <a:t>格式檔開始的</a:t>
            </a:r>
            <a:r>
              <a:rPr lang="en-US" altLang="zh-TW" dirty="0" smtClean="0"/>
              <a:t>2</a:t>
            </a:r>
            <a:r>
              <a:rPr lang="zh-TW" altLang="en-US" dirty="0" smtClean="0"/>
              <a:t>位元組是圖像開始</a:t>
            </a:r>
            <a:r>
              <a:rPr lang="en-US" altLang="zh-TW" dirty="0" smtClean="0"/>
              <a:t>SOI(Start of </a:t>
            </a:r>
            <a:r>
              <a:rPr lang="en-US" altLang="zh-TW" dirty="0" err="1" smtClean="0"/>
              <a:t>Image,SOI</a:t>
            </a:r>
            <a:r>
              <a:rPr lang="en-US" altLang="zh-TW" dirty="0" smtClean="0"/>
              <a:t>)</a:t>
            </a:r>
            <a:r>
              <a:rPr lang="zh-TW" altLang="en-US" dirty="0" smtClean="0"/>
              <a:t>為</a:t>
            </a:r>
            <a:r>
              <a:rPr lang="en-US" altLang="zh-TW" b="1" dirty="0" smtClean="0">
                <a:solidFill>
                  <a:srgbClr val="FF0000"/>
                </a:solidFill>
                <a:effectLst>
                  <a:outerShdw blurRad="38100" dist="38100" dir="2700000" algn="tl">
                    <a:srgbClr val="000000">
                      <a:alpha val="43137"/>
                    </a:srgbClr>
                  </a:outerShdw>
                </a:effectLst>
              </a:rPr>
              <a:t>FF D8</a:t>
            </a:r>
            <a:r>
              <a:rPr lang="zh-TW" altLang="en-US" dirty="0" smtClean="0"/>
              <a:t>，</a:t>
            </a:r>
            <a:endParaRPr lang="en-US" altLang="zh-TW" dirty="0" smtClean="0"/>
          </a:p>
          <a:p>
            <a:r>
              <a:rPr lang="zh-TW" altLang="en-US" dirty="0" smtClean="0"/>
              <a:t>之後</a:t>
            </a:r>
            <a:r>
              <a:rPr lang="en-US" altLang="zh-TW" dirty="0" smtClean="0"/>
              <a:t>2</a:t>
            </a:r>
            <a:r>
              <a:rPr lang="zh-TW" altLang="en-US" dirty="0" smtClean="0"/>
              <a:t>個位元組是</a:t>
            </a:r>
            <a:r>
              <a:rPr lang="en-US" altLang="zh-TW" dirty="0" smtClean="0"/>
              <a:t>JFIF</a:t>
            </a:r>
            <a:r>
              <a:rPr lang="zh-TW" altLang="en-US" dirty="0" smtClean="0"/>
              <a:t>應用資料塊</a:t>
            </a:r>
            <a:r>
              <a:rPr lang="en-US" altLang="zh-TW" dirty="0" smtClean="0"/>
              <a:t>APPO(JFIF application segment)</a:t>
            </a:r>
            <a:r>
              <a:rPr lang="zh-TW" altLang="en-US" dirty="0" smtClean="0"/>
              <a:t>為</a:t>
            </a:r>
            <a:r>
              <a:rPr lang="en-US" altLang="zh-TW" dirty="0" smtClean="0"/>
              <a:t>FF E0 </a:t>
            </a:r>
            <a:r>
              <a:rPr lang="zh-TW" altLang="en-US" dirty="0" smtClean="0"/>
              <a:t>，最後</a:t>
            </a:r>
            <a:r>
              <a:rPr lang="en-US" altLang="zh-TW" dirty="0" smtClean="0"/>
              <a:t>2</a:t>
            </a:r>
            <a:r>
              <a:rPr lang="zh-TW" altLang="en-US" dirty="0" smtClean="0"/>
              <a:t>個位元組是影像檔結束標記</a:t>
            </a:r>
            <a:r>
              <a:rPr lang="en-US" altLang="zh-TW" dirty="0" smtClean="0"/>
              <a:t>EOI(end-of-file)</a:t>
            </a:r>
            <a:r>
              <a:rPr lang="zh-TW" altLang="en-US" dirty="0" smtClean="0"/>
              <a:t>為</a:t>
            </a:r>
            <a:r>
              <a:rPr lang="en-US" altLang="zh-TW" b="1" dirty="0" smtClean="0">
                <a:solidFill>
                  <a:srgbClr val="FF0000"/>
                </a:solidFill>
                <a:effectLst>
                  <a:outerShdw blurRad="38100" dist="38100" dir="2700000" algn="tl">
                    <a:srgbClr val="000000">
                      <a:alpha val="43137"/>
                    </a:srgbClr>
                  </a:outerShdw>
                </a:effectLst>
              </a:rPr>
              <a:t>FF D9</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333176" y="3049639"/>
            <a:ext cx="1854995" cy="369332"/>
          </a:xfrm>
          <a:prstGeom prst="rect">
            <a:avLst/>
          </a:prstGeom>
          <a:solidFill>
            <a:schemeClr val="accent6">
              <a:lumMod val="20000"/>
              <a:lumOff val="80000"/>
            </a:schemeClr>
          </a:solidFill>
        </p:spPr>
        <p:txBody>
          <a:bodyPr wrap="none">
            <a:spAutoFit/>
          </a:bodyPr>
          <a:lstStyle/>
          <a:p>
            <a:r>
              <a:rPr lang="en-US" altLang="zh-TW" dirty="0" smtClean="0"/>
              <a:t>jpg</a:t>
            </a:r>
            <a:r>
              <a:rPr lang="zh-TW" altLang="en-US" dirty="0" smtClean="0"/>
              <a:t>檔案格式分析</a:t>
            </a:r>
            <a:endParaRPr lang="zh-TW" altLang="en-US" dirty="0"/>
          </a:p>
        </p:txBody>
      </p:sp>
      <p:sp>
        <p:nvSpPr>
          <p:cNvPr id="2" name="矩形 1"/>
          <p:cNvSpPr/>
          <p:nvPr/>
        </p:nvSpPr>
        <p:spPr>
          <a:xfrm>
            <a:off x="6274075" y="2383533"/>
            <a:ext cx="3136693" cy="369332"/>
          </a:xfrm>
          <a:prstGeom prst="rect">
            <a:avLst/>
          </a:prstGeom>
        </p:spPr>
        <p:txBody>
          <a:bodyPr wrap="none">
            <a:spAutoFit/>
          </a:bodyPr>
          <a:lstStyle/>
          <a:p>
            <a:r>
              <a:rPr lang="en-US" altLang="zh-TW" dirty="0" err="1" smtClean="0"/>
              <a:t>sudo</a:t>
            </a:r>
            <a:r>
              <a:rPr lang="en-US" altLang="zh-TW" dirty="0" smtClean="0"/>
              <a:t> apt install </a:t>
            </a:r>
            <a:r>
              <a:rPr lang="en-US" altLang="zh-TW" dirty="0" err="1" smtClean="0"/>
              <a:t>ncurses-hexedit</a:t>
            </a:r>
            <a:endParaRPr lang="zh-TW" altLang="en-US" dirty="0"/>
          </a:p>
        </p:txBody>
      </p:sp>
    </p:spTree>
    <p:extLst>
      <p:ext uri="{BB962C8B-B14F-4D97-AF65-F5344CB8AC3E}">
        <p14:creationId xmlns:p14="http://schemas.microsoft.com/office/powerpoint/2010/main" val="22097029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5400" dirty="0"/>
              <a:t>隱寫</a:t>
            </a:r>
            <a:r>
              <a:rPr lang="zh-TW" altLang="zh-TW" sz="5400" dirty="0" smtClean="0"/>
              <a:t>術</a:t>
            </a:r>
            <a:endParaRPr lang="en-US" altLang="zh-TW" sz="5400" dirty="0" smtClean="0"/>
          </a:p>
          <a:p>
            <a:pPr algn="ctr"/>
            <a:r>
              <a:rPr lang="en-US" altLang="zh-TW" sz="5400" dirty="0" smtClean="0">
                <a:solidFill>
                  <a:schemeClr val="bg1"/>
                </a:solidFill>
              </a:rPr>
              <a:t>STEGANOGRAPHY</a:t>
            </a:r>
            <a:endParaRPr lang="zh-TW" altLang="en-US" sz="5400" dirty="0">
              <a:solidFill>
                <a:schemeClr val="bg1"/>
              </a:solidFill>
            </a:endParaRPr>
          </a:p>
        </p:txBody>
      </p:sp>
    </p:spTree>
    <p:extLst>
      <p:ext uri="{BB962C8B-B14F-4D97-AF65-F5344CB8AC3E}">
        <p14:creationId xmlns:p14="http://schemas.microsoft.com/office/powerpoint/2010/main" val="9578027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278713"/>
            <a:ext cx="12192000" cy="1261884"/>
          </a:xfrm>
          <a:prstGeom prst="rect">
            <a:avLst/>
          </a:prstGeom>
          <a:solidFill>
            <a:schemeClr val="accent4">
              <a:lumMod val="50000"/>
            </a:schemeClr>
          </a:solidFill>
        </p:spPr>
        <p:txBody>
          <a:bodyPr wrap="square">
            <a:spAutoFit/>
          </a:bodyPr>
          <a:lstStyle/>
          <a:p>
            <a:r>
              <a:rPr lang="zh-TW" altLang="en-US" sz="4800" dirty="0" smtClean="0">
                <a:solidFill>
                  <a:schemeClr val="bg1"/>
                </a:solidFill>
              </a:rPr>
              <a:t>使用</a:t>
            </a:r>
            <a:r>
              <a:rPr lang="en-US" altLang="zh-TW" sz="4800" dirty="0" err="1" smtClean="0">
                <a:solidFill>
                  <a:schemeClr val="bg1"/>
                </a:solidFill>
              </a:rPr>
              <a:t>binwalk</a:t>
            </a:r>
            <a:r>
              <a:rPr lang="zh-CN" altLang="en-US" sz="4800" dirty="0" smtClean="0">
                <a:solidFill>
                  <a:schemeClr val="bg1"/>
                </a:solidFill>
              </a:rPr>
              <a:t>分析檔</a:t>
            </a:r>
            <a:r>
              <a:rPr lang="zh-TW" altLang="en-US" sz="4800" dirty="0" smtClean="0">
                <a:solidFill>
                  <a:schemeClr val="bg1"/>
                </a:solidFill>
              </a:rPr>
              <a:t>案</a:t>
            </a:r>
            <a:endParaRPr lang="en-US" altLang="zh-TW" sz="4800" dirty="0" smtClean="0">
              <a:solidFill>
                <a:schemeClr val="bg1"/>
              </a:solidFill>
            </a:endParaRPr>
          </a:p>
          <a:p>
            <a:r>
              <a:rPr lang="en-US" altLang="zh-TW" sz="2800" dirty="0" smtClean="0">
                <a:solidFill>
                  <a:schemeClr val="bg1"/>
                </a:solidFill>
              </a:rPr>
              <a:t>https://tools.kali.org/forensics/binwalk</a:t>
            </a:r>
            <a:endParaRPr lang="zh-TW" altLang="en-US" sz="2800" dirty="0">
              <a:solidFill>
                <a:schemeClr val="bg1"/>
              </a:solidFill>
            </a:endParaRPr>
          </a:p>
        </p:txBody>
      </p:sp>
      <p:sp>
        <p:nvSpPr>
          <p:cNvPr id="8" name="矩形 7"/>
          <p:cNvSpPr/>
          <p:nvPr/>
        </p:nvSpPr>
        <p:spPr>
          <a:xfrm>
            <a:off x="134820" y="1540597"/>
            <a:ext cx="4135395" cy="5355312"/>
          </a:xfrm>
          <a:prstGeom prst="rect">
            <a:avLst/>
          </a:prstGeom>
        </p:spPr>
        <p:txBody>
          <a:bodyPr wrap="square">
            <a:spAutoFit/>
          </a:bodyPr>
          <a:lstStyle/>
          <a:p>
            <a:r>
              <a:rPr lang="en-US" altLang="zh-TW" dirty="0" err="1" smtClean="0"/>
              <a:t>Binwalk</a:t>
            </a:r>
            <a:r>
              <a:rPr lang="en-US" altLang="zh-TW" dirty="0" smtClean="0"/>
              <a:t> is a tool for searching a given binary image for embedded files and executable code. </a:t>
            </a:r>
          </a:p>
          <a:p>
            <a:endParaRPr lang="en-US" altLang="zh-TW" dirty="0"/>
          </a:p>
          <a:p>
            <a:r>
              <a:rPr lang="en-US" altLang="zh-TW" dirty="0" smtClean="0"/>
              <a:t>Specifically, it is designed for identifying files and code embedded inside of firmware images.</a:t>
            </a:r>
          </a:p>
          <a:p>
            <a:endParaRPr lang="en-US" altLang="zh-TW" dirty="0"/>
          </a:p>
          <a:p>
            <a:r>
              <a:rPr lang="en-US" altLang="zh-TW" dirty="0" err="1" smtClean="0"/>
              <a:t>Binwalk</a:t>
            </a:r>
            <a:r>
              <a:rPr lang="en-US" altLang="zh-TW" dirty="0" smtClean="0"/>
              <a:t> uses the </a:t>
            </a:r>
            <a:r>
              <a:rPr lang="en-US" altLang="zh-TW" dirty="0" err="1" smtClean="0"/>
              <a:t>libmagic</a:t>
            </a:r>
            <a:r>
              <a:rPr lang="en-US" altLang="zh-TW" dirty="0" smtClean="0"/>
              <a:t> library, so it is compatible with magic signatures created for the Unix file utility. </a:t>
            </a:r>
          </a:p>
          <a:p>
            <a:endParaRPr lang="en-US" altLang="zh-TW" dirty="0" smtClean="0"/>
          </a:p>
          <a:p>
            <a:r>
              <a:rPr lang="en-US" altLang="zh-TW" dirty="0" err="1" smtClean="0"/>
              <a:t>Binwalk</a:t>
            </a:r>
            <a:r>
              <a:rPr lang="en-US" altLang="zh-TW" dirty="0" smtClean="0"/>
              <a:t> also includes a custom magic signature file which contains improved signatures for files that are commonly found in firmware images such as compressed/archived files, firmware headers, Linux kernels, bootloaders, filesystems, etc.</a:t>
            </a:r>
            <a:endParaRPr lang="zh-TW" altLang="en-US" dirty="0"/>
          </a:p>
        </p:txBody>
      </p:sp>
      <p:pic>
        <p:nvPicPr>
          <p:cNvPr id="10" name="內容版面配置區 9"/>
          <p:cNvPicPr>
            <a:picLocks noGrp="1" noChangeAspect="1"/>
          </p:cNvPicPr>
          <p:nvPr>
            <p:ph idx="1"/>
          </p:nvPr>
        </p:nvPicPr>
        <p:blipFill>
          <a:blip r:embed="rId2"/>
          <a:stretch>
            <a:fillRect/>
          </a:stretch>
        </p:blipFill>
        <p:spPr>
          <a:xfrm>
            <a:off x="4270215" y="1693820"/>
            <a:ext cx="7749962" cy="4797596"/>
          </a:xfrm>
          <a:prstGeom prst="rect">
            <a:avLst/>
          </a:prstGeom>
        </p:spPr>
      </p:pic>
      <p:pic>
        <p:nvPicPr>
          <p:cNvPr id="11" name="圖片 10"/>
          <p:cNvPicPr>
            <a:picLocks noChangeAspect="1"/>
          </p:cNvPicPr>
          <p:nvPr/>
        </p:nvPicPr>
        <p:blipFill>
          <a:blip r:embed="rId3"/>
          <a:stretch>
            <a:fillRect/>
          </a:stretch>
        </p:blipFill>
        <p:spPr>
          <a:xfrm>
            <a:off x="6462290" y="278713"/>
            <a:ext cx="1682906" cy="1542664"/>
          </a:xfrm>
          <a:prstGeom prst="rect">
            <a:avLst/>
          </a:prstGeom>
        </p:spPr>
      </p:pic>
      <p:sp>
        <p:nvSpPr>
          <p:cNvPr id="12" name="矩形 11"/>
          <p:cNvSpPr/>
          <p:nvPr/>
        </p:nvSpPr>
        <p:spPr>
          <a:xfrm>
            <a:off x="8145196" y="1605268"/>
            <a:ext cx="2007601" cy="369332"/>
          </a:xfrm>
          <a:prstGeom prst="rect">
            <a:avLst/>
          </a:prstGeom>
        </p:spPr>
        <p:txBody>
          <a:bodyPr wrap="none">
            <a:spAutoFit/>
          </a:bodyPr>
          <a:lstStyle/>
          <a:p>
            <a:r>
              <a:rPr lang="en-US" altLang="zh-TW" dirty="0" smtClean="0"/>
              <a:t>http://binwalk.org/</a:t>
            </a:r>
            <a:endParaRPr lang="zh-TW" altLang="en-US" dirty="0"/>
          </a:p>
        </p:txBody>
      </p:sp>
      <p:sp>
        <p:nvSpPr>
          <p:cNvPr id="13" name="矩形 12"/>
          <p:cNvSpPr/>
          <p:nvPr/>
        </p:nvSpPr>
        <p:spPr>
          <a:xfrm>
            <a:off x="4201297" y="6579968"/>
            <a:ext cx="8155460" cy="276999"/>
          </a:xfrm>
          <a:prstGeom prst="rect">
            <a:avLst/>
          </a:prstGeom>
          <a:solidFill>
            <a:schemeClr val="accent4">
              <a:lumMod val="20000"/>
              <a:lumOff val="80000"/>
            </a:schemeClr>
          </a:solidFill>
        </p:spPr>
        <p:txBody>
          <a:bodyPr wrap="square">
            <a:spAutoFit/>
          </a:bodyPr>
          <a:lstStyle/>
          <a:p>
            <a:r>
              <a:rPr lang="en-US" altLang="zh-TW" sz="1200" b="1" dirty="0" smtClean="0">
                <a:effectLst>
                  <a:outerShdw blurRad="38100" dist="38100" dir="2700000" algn="tl">
                    <a:srgbClr val="000000">
                      <a:alpha val="43137"/>
                    </a:srgbClr>
                  </a:outerShdw>
                </a:effectLst>
              </a:rPr>
              <a:t>https://gbhackers.com/analyzing-embedded-files-and-executable-code-with-frimware-images-binwalk/</a:t>
            </a:r>
            <a:endParaRPr lang="zh-TW" altLang="en-US"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76521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095999" y="2010291"/>
            <a:ext cx="5750011" cy="435631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278713"/>
            <a:ext cx="12192000" cy="1261884"/>
          </a:xfrm>
          <a:prstGeom prst="rect">
            <a:avLst/>
          </a:prstGeom>
          <a:solidFill>
            <a:schemeClr val="accent4">
              <a:lumMod val="50000"/>
            </a:schemeClr>
          </a:solidFill>
        </p:spPr>
        <p:txBody>
          <a:bodyPr wrap="square">
            <a:spAutoFit/>
          </a:bodyPr>
          <a:lstStyle/>
          <a:p>
            <a:r>
              <a:rPr lang="zh-TW" altLang="en-US" sz="4800" dirty="0" smtClean="0">
                <a:solidFill>
                  <a:schemeClr val="bg1"/>
                </a:solidFill>
              </a:rPr>
              <a:t>使用</a:t>
            </a:r>
            <a:r>
              <a:rPr lang="en-US" altLang="zh-TW" sz="4800" dirty="0" err="1" smtClean="0">
                <a:solidFill>
                  <a:schemeClr val="bg1"/>
                </a:solidFill>
              </a:rPr>
              <a:t>binwalk</a:t>
            </a:r>
            <a:r>
              <a:rPr lang="zh-CN" altLang="en-US" sz="4800" dirty="0" smtClean="0">
                <a:solidFill>
                  <a:schemeClr val="bg1"/>
                </a:solidFill>
              </a:rPr>
              <a:t>分析檔</a:t>
            </a:r>
            <a:r>
              <a:rPr lang="zh-TW" altLang="en-US" sz="4800" dirty="0" smtClean="0">
                <a:solidFill>
                  <a:schemeClr val="bg1"/>
                </a:solidFill>
              </a:rPr>
              <a:t>案</a:t>
            </a:r>
            <a:endParaRPr lang="en-US" altLang="zh-TW" sz="4800" dirty="0" smtClean="0">
              <a:solidFill>
                <a:schemeClr val="bg1"/>
              </a:solidFill>
            </a:endParaRPr>
          </a:p>
          <a:p>
            <a:r>
              <a:rPr lang="en-US" altLang="zh-TW" sz="2800" dirty="0" smtClean="0">
                <a:solidFill>
                  <a:schemeClr val="bg1"/>
                </a:solidFill>
              </a:rPr>
              <a:t>https://github.com/devttys0/binwalk</a:t>
            </a:r>
            <a:endParaRPr lang="zh-TW" altLang="en-US" sz="2800" dirty="0">
              <a:solidFill>
                <a:schemeClr val="bg1"/>
              </a:solidFill>
            </a:endParaRPr>
          </a:p>
        </p:txBody>
      </p:sp>
      <p:sp>
        <p:nvSpPr>
          <p:cNvPr id="5" name="矩形 4"/>
          <p:cNvSpPr/>
          <p:nvPr/>
        </p:nvSpPr>
        <p:spPr>
          <a:xfrm>
            <a:off x="437764" y="1555960"/>
            <a:ext cx="1836400" cy="369332"/>
          </a:xfrm>
          <a:prstGeom prst="rect">
            <a:avLst/>
          </a:prstGeom>
        </p:spPr>
        <p:txBody>
          <a:bodyPr wrap="none">
            <a:spAutoFit/>
          </a:bodyPr>
          <a:lstStyle/>
          <a:p>
            <a:r>
              <a:rPr lang="en-US" altLang="zh-TW" dirty="0" err="1" smtClean="0"/>
              <a:t>Binwalk</a:t>
            </a:r>
            <a:r>
              <a:rPr lang="zh-TW" altLang="en-US" dirty="0" smtClean="0"/>
              <a:t>分析利器</a:t>
            </a:r>
            <a:endParaRPr lang="zh-TW" altLang="en-US" dirty="0"/>
          </a:p>
        </p:txBody>
      </p:sp>
      <p:sp>
        <p:nvSpPr>
          <p:cNvPr id="7" name="矩形 6"/>
          <p:cNvSpPr/>
          <p:nvPr/>
        </p:nvSpPr>
        <p:spPr>
          <a:xfrm>
            <a:off x="464186" y="2748955"/>
            <a:ext cx="2827249" cy="461665"/>
          </a:xfrm>
          <a:prstGeom prst="rect">
            <a:avLst/>
          </a:prstGeom>
          <a:solidFill>
            <a:schemeClr val="accent6">
              <a:lumMod val="20000"/>
              <a:lumOff val="80000"/>
            </a:schemeClr>
          </a:solidFill>
        </p:spPr>
        <p:txBody>
          <a:bodyPr wrap="none">
            <a:spAutoFit/>
          </a:bodyPr>
          <a:lstStyle/>
          <a:p>
            <a:r>
              <a:rPr lang="en-US" altLang="zh-TW" sz="2400" dirty="0" err="1" smtClean="0"/>
              <a:t>binwalk</a:t>
            </a:r>
            <a:r>
              <a:rPr lang="en-US" altLang="zh-TW" sz="2400" dirty="0" smtClean="0"/>
              <a:t> </a:t>
            </a:r>
            <a:r>
              <a:rPr lang="en-US" altLang="zh-TW" sz="2400" dirty="0" err="1" smtClean="0"/>
              <a:t>firmware.bin</a:t>
            </a:r>
            <a:endParaRPr lang="zh-TW" altLang="en-US" sz="2400" dirty="0"/>
          </a:p>
        </p:txBody>
      </p:sp>
      <p:sp>
        <p:nvSpPr>
          <p:cNvPr id="8" name="矩形 7"/>
          <p:cNvSpPr/>
          <p:nvPr/>
        </p:nvSpPr>
        <p:spPr>
          <a:xfrm>
            <a:off x="437764" y="4244002"/>
            <a:ext cx="3750770" cy="461665"/>
          </a:xfrm>
          <a:prstGeom prst="rect">
            <a:avLst/>
          </a:prstGeom>
          <a:solidFill>
            <a:schemeClr val="accent6">
              <a:lumMod val="20000"/>
              <a:lumOff val="80000"/>
            </a:schemeClr>
          </a:solidFill>
        </p:spPr>
        <p:txBody>
          <a:bodyPr wrap="none">
            <a:spAutoFit/>
          </a:bodyPr>
          <a:lstStyle/>
          <a:p>
            <a:r>
              <a:rPr lang="en-US" altLang="zh-TW" sz="2400" dirty="0" err="1" smtClean="0"/>
              <a:t>binwalk</a:t>
            </a:r>
            <a:r>
              <a:rPr lang="en-US" altLang="zh-TW" sz="2400" dirty="0" smtClean="0"/>
              <a:t> </a:t>
            </a:r>
            <a:r>
              <a:rPr lang="en-US" altLang="zh-TW" sz="2400" b="1" dirty="0" smtClean="0">
                <a:solidFill>
                  <a:srgbClr val="FF0000"/>
                </a:solidFill>
                <a:effectLst>
                  <a:outerShdw blurRad="38100" dist="38100" dir="2700000" algn="tl">
                    <a:srgbClr val="000000">
                      <a:alpha val="43137"/>
                    </a:srgbClr>
                  </a:outerShdw>
                </a:effectLst>
              </a:rPr>
              <a:t>-x jffs2 </a:t>
            </a:r>
            <a:r>
              <a:rPr lang="en-US" altLang="zh-TW" sz="2400" dirty="0" err="1" smtClean="0"/>
              <a:t>firmware.bin</a:t>
            </a:r>
            <a:endParaRPr lang="zh-TW" altLang="en-US" sz="2400" dirty="0"/>
          </a:p>
        </p:txBody>
      </p:sp>
      <p:sp>
        <p:nvSpPr>
          <p:cNvPr id="9" name="矩形 8"/>
          <p:cNvSpPr/>
          <p:nvPr/>
        </p:nvSpPr>
        <p:spPr>
          <a:xfrm>
            <a:off x="464186" y="5015659"/>
            <a:ext cx="5352106" cy="461665"/>
          </a:xfrm>
          <a:prstGeom prst="rect">
            <a:avLst/>
          </a:prstGeom>
          <a:solidFill>
            <a:schemeClr val="accent6">
              <a:lumMod val="20000"/>
              <a:lumOff val="80000"/>
            </a:schemeClr>
          </a:solidFill>
        </p:spPr>
        <p:txBody>
          <a:bodyPr wrap="none">
            <a:spAutoFit/>
          </a:bodyPr>
          <a:lstStyle/>
          <a:p>
            <a:r>
              <a:rPr lang="en-US" altLang="zh-TW" sz="2400" dirty="0" err="1" smtClean="0"/>
              <a:t>binwalk</a:t>
            </a:r>
            <a:r>
              <a:rPr lang="en-US" altLang="zh-TW" sz="2400" dirty="0" smtClean="0"/>
              <a:t> -y filesystem -x jffs2 </a:t>
            </a:r>
            <a:r>
              <a:rPr lang="en-US" altLang="zh-TW" sz="2400" dirty="0" err="1" smtClean="0"/>
              <a:t>firmware.bin</a:t>
            </a:r>
            <a:endParaRPr lang="zh-TW" altLang="en-US" sz="2400" dirty="0"/>
          </a:p>
        </p:txBody>
      </p:sp>
      <p:sp>
        <p:nvSpPr>
          <p:cNvPr id="10" name="矩形 9"/>
          <p:cNvSpPr/>
          <p:nvPr/>
        </p:nvSpPr>
        <p:spPr>
          <a:xfrm>
            <a:off x="464186" y="3459057"/>
            <a:ext cx="5219506" cy="523220"/>
          </a:xfrm>
          <a:prstGeom prst="rect">
            <a:avLst/>
          </a:prstGeom>
          <a:solidFill>
            <a:schemeClr val="accent6">
              <a:lumMod val="20000"/>
              <a:lumOff val="80000"/>
            </a:schemeClr>
          </a:solidFill>
        </p:spPr>
        <p:txBody>
          <a:bodyPr wrap="none">
            <a:spAutoFit/>
          </a:bodyPr>
          <a:lstStyle/>
          <a:p>
            <a:r>
              <a:rPr lang="en-US" altLang="zh-TW" sz="2800" dirty="0" err="1" smtClean="0"/>
              <a:t>binwalk</a:t>
            </a:r>
            <a:r>
              <a:rPr lang="en-US" altLang="zh-TW" sz="2800" dirty="0" smtClean="0"/>
              <a:t> </a:t>
            </a:r>
            <a:r>
              <a:rPr lang="en-US" altLang="zh-TW" sz="2800" b="1" dirty="0" smtClean="0">
                <a:solidFill>
                  <a:srgbClr val="FF0000"/>
                </a:solidFill>
                <a:effectLst>
                  <a:outerShdw blurRad="38100" dist="38100" dir="2700000" algn="tl">
                    <a:srgbClr val="000000">
                      <a:alpha val="43137"/>
                    </a:srgbClr>
                  </a:outerShdw>
                </a:effectLst>
              </a:rPr>
              <a:t>-y filesystem </a:t>
            </a:r>
            <a:r>
              <a:rPr lang="en-US" altLang="zh-TW" sz="2800" dirty="0" err="1" smtClean="0"/>
              <a:t>firmware.bin</a:t>
            </a:r>
            <a:endParaRPr lang="zh-TW" altLang="en-US" sz="2800" dirty="0"/>
          </a:p>
        </p:txBody>
      </p:sp>
      <p:sp>
        <p:nvSpPr>
          <p:cNvPr id="11" name="矩形 10"/>
          <p:cNvSpPr/>
          <p:nvPr/>
        </p:nvSpPr>
        <p:spPr>
          <a:xfrm>
            <a:off x="4114032" y="3162244"/>
            <a:ext cx="1569660" cy="369332"/>
          </a:xfrm>
          <a:prstGeom prst="rect">
            <a:avLst/>
          </a:prstGeom>
        </p:spPr>
        <p:txBody>
          <a:bodyPr wrap="none">
            <a:spAutoFit/>
          </a:bodyPr>
          <a:lstStyle/>
          <a:p>
            <a:r>
              <a:rPr lang="zh-TW" altLang="en-US" dirty="0" smtClean="0"/>
              <a:t>包含篩檢程式</a:t>
            </a:r>
            <a:endParaRPr lang="zh-TW" altLang="en-US" dirty="0"/>
          </a:p>
        </p:txBody>
      </p:sp>
      <p:sp>
        <p:nvSpPr>
          <p:cNvPr id="12" name="矩形 11"/>
          <p:cNvSpPr/>
          <p:nvPr/>
        </p:nvSpPr>
        <p:spPr>
          <a:xfrm>
            <a:off x="4114032" y="4200676"/>
            <a:ext cx="1569660" cy="369332"/>
          </a:xfrm>
          <a:prstGeom prst="rect">
            <a:avLst/>
          </a:prstGeom>
        </p:spPr>
        <p:txBody>
          <a:bodyPr wrap="none">
            <a:spAutoFit/>
          </a:bodyPr>
          <a:lstStyle/>
          <a:p>
            <a:r>
              <a:rPr lang="zh-TW" altLang="en-US" dirty="0" smtClean="0"/>
              <a:t>排除篩檢程式</a:t>
            </a:r>
            <a:endParaRPr lang="zh-TW" altLang="en-US" dirty="0"/>
          </a:p>
        </p:txBody>
      </p:sp>
      <p:sp>
        <p:nvSpPr>
          <p:cNvPr id="13" name="矩形 12"/>
          <p:cNvSpPr/>
          <p:nvPr/>
        </p:nvSpPr>
        <p:spPr>
          <a:xfrm>
            <a:off x="6745186" y="2908796"/>
            <a:ext cx="1800493" cy="369332"/>
          </a:xfrm>
          <a:prstGeom prst="rect">
            <a:avLst/>
          </a:prstGeom>
        </p:spPr>
        <p:txBody>
          <a:bodyPr wrap="none">
            <a:spAutoFit/>
          </a:bodyPr>
          <a:lstStyle/>
          <a:p>
            <a:r>
              <a:rPr lang="zh-CN" altLang="en-US" dirty="0" smtClean="0">
                <a:solidFill>
                  <a:schemeClr val="bg1"/>
                </a:solidFill>
              </a:rPr>
              <a:t>自動化提取</a:t>
            </a:r>
            <a:r>
              <a:rPr lang="zh-TW" altLang="en-US" dirty="0" smtClean="0">
                <a:solidFill>
                  <a:schemeClr val="bg1"/>
                </a:solidFill>
              </a:rPr>
              <a:t>檔案</a:t>
            </a:r>
            <a:endParaRPr lang="zh-TW" altLang="en-US" dirty="0">
              <a:solidFill>
                <a:schemeClr val="bg1"/>
              </a:solidFill>
            </a:endParaRPr>
          </a:p>
        </p:txBody>
      </p:sp>
      <p:sp>
        <p:nvSpPr>
          <p:cNvPr id="14" name="矩形 13"/>
          <p:cNvSpPr/>
          <p:nvPr/>
        </p:nvSpPr>
        <p:spPr>
          <a:xfrm>
            <a:off x="6790087" y="3531576"/>
            <a:ext cx="4908973" cy="369332"/>
          </a:xfrm>
          <a:prstGeom prst="rect">
            <a:avLst/>
          </a:prstGeom>
        </p:spPr>
        <p:txBody>
          <a:bodyPr wrap="none">
            <a:spAutoFit/>
          </a:bodyPr>
          <a:lstStyle/>
          <a:p>
            <a:r>
              <a:rPr lang="en-US" altLang="zh-TW" b="1" dirty="0" err="1" smtClean="0">
                <a:solidFill>
                  <a:schemeClr val="bg1"/>
                </a:solidFill>
                <a:effectLst>
                  <a:outerShdw blurRad="38100" dist="38100" dir="2700000" algn="tl">
                    <a:srgbClr val="000000">
                      <a:alpha val="43137"/>
                    </a:srgbClr>
                  </a:outerShdw>
                </a:effectLst>
              </a:rPr>
              <a:t>binwalk</a:t>
            </a:r>
            <a:r>
              <a:rPr lang="en-US" altLang="zh-TW" b="1" dirty="0" smtClean="0">
                <a:solidFill>
                  <a:schemeClr val="bg1"/>
                </a:solidFill>
                <a:effectLst>
                  <a:outerShdw blurRad="38100" dist="38100" dir="2700000" algn="tl">
                    <a:srgbClr val="000000">
                      <a:alpha val="43137"/>
                    </a:srgbClr>
                  </a:outerShdw>
                </a:effectLst>
              </a:rPr>
              <a:t> </a:t>
            </a:r>
            <a:r>
              <a:rPr lang="en-US" altLang="zh-TW" b="1" dirty="0" smtClean="0">
                <a:solidFill>
                  <a:srgbClr val="FFFF00"/>
                </a:solidFill>
                <a:effectLst>
                  <a:outerShdw blurRad="38100" dist="38100" dir="2700000" algn="tl">
                    <a:srgbClr val="000000">
                      <a:alpha val="43137"/>
                    </a:srgbClr>
                  </a:outerShdw>
                </a:effectLst>
              </a:rPr>
              <a:t>--extract=./</a:t>
            </a:r>
            <a:r>
              <a:rPr lang="en-US" altLang="zh-TW" b="1" dirty="0" err="1" smtClean="0">
                <a:solidFill>
                  <a:srgbClr val="FFFF00"/>
                </a:solidFill>
                <a:effectLst>
                  <a:outerShdw blurRad="38100" dist="38100" dir="2700000" algn="tl">
                    <a:srgbClr val="000000">
                      <a:alpha val="43137"/>
                    </a:srgbClr>
                  </a:outerShdw>
                </a:effectLst>
              </a:rPr>
              <a:t>my_extract.conf</a:t>
            </a:r>
            <a:r>
              <a:rPr lang="en-US" altLang="zh-TW" b="1" dirty="0" smtClean="0">
                <a:solidFill>
                  <a:srgbClr val="FFFF00"/>
                </a:solidFill>
                <a:effectLst>
                  <a:outerShdw blurRad="38100" dist="38100" dir="2700000" algn="tl">
                    <a:srgbClr val="000000">
                      <a:alpha val="43137"/>
                    </a:srgbClr>
                  </a:outerShdw>
                </a:effectLst>
              </a:rPr>
              <a:t> </a:t>
            </a:r>
            <a:r>
              <a:rPr lang="en-US" altLang="zh-TW" b="1" dirty="0" err="1" smtClean="0">
                <a:solidFill>
                  <a:schemeClr val="bg1"/>
                </a:solidFill>
                <a:effectLst>
                  <a:outerShdw blurRad="38100" dist="38100" dir="2700000" algn="tl">
                    <a:srgbClr val="000000">
                      <a:alpha val="43137"/>
                    </a:srgbClr>
                  </a:outerShdw>
                </a:effectLst>
              </a:rPr>
              <a:t>firmware.bin</a:t>
            </a:r>
            <a:endParaRPr lang="zh-TW" altLang="en-US" b="1" dirty="0">
              <a:solidFill>
                <a:schemeClr val="bg1"/>
              </a:solidFill>
              <a:effectLst>
                <a:outerShdw blurRad="38100" dist="38100" dir="2700000" algn="tl">
                  <a:srgbClr val="000000">
                    <a:alpha val="43137"/>
                  </a:srgbClr>
                </a:outerShdw>
              </a:effectLst>
            </a:endParaRPr>
          </a:p>
        </p:txBody>
      </p:sp>
      <p:sp>
        <p:nvSpPr>
          <p:cNvPr id="16" name="矩形 15"/>
          <p:cNvSpPr/>
          <p:nvPr/>
        </p:nvSpPr>
        <p:spPr>
          <a:xfrm>
            <a:off x="7073095" y="4830993"/>
            <a:ext cx="1993303" cy="369332"/>
          </a:xfrm>
          <a:prstGeom prst="rect">
            <a:avLst/>
          </a:prstGeom>
        </p:spPr>
        <p:txBody>
          <a:bodyPr wrap="none">
            <a:spAutoFit/>
          </a:bodyPr>
          <a:lstStyle/>
          <a:p>
            <a:r>
              <a:rPr lang="zh-TW" altLang="en-US" dirty="0">
                <a:solidFill>
                  <a:schemeClr val="bg1"/>
                </a:solidFill>
              </a:rPr>
              <a:t>預設</a:t>
            </a:r>
            <a:r>
              <a:rPr lang="zh-TW" altLang="en-US" dirty="0" smtClean="0">
                <a:solidFill>
                  <a:schemeClr val="bg1"/>
                </a:solidFill>
              </a:rPr>
              <a:t>的</a:t>
            </a:r>
            <a:r>
              <a:rPr lang="en-US" altLang="zh-TW" dirty="0" err="1" smtClean="0">
                <a:solidFill>
                  <a:schemeClr val="bg1"/>
                </a:solidFill>
              </a:rPr>
              <a:t>extract.conf</a:t>
            </a:r>
            <a:endParaRPr lang="zh-TW" altLang="en-US" dirty="0">
              <a:solidFill>
                <a:schemeClr val="bg1"/>
              </a:solidFill>
            </a:endParaRPr>
          </a:p>
        </p:txBody>
      </p:sp>
      <p:sp>
        <p:nvSpPr>
          <p:cNvPr id="17" name="矩形 16"/>
          <p:cNvSpPr/>
          <p:nvPr/>
        </p:nvSpPr>
        <p:spPr>
          <a:xfrm>
            <a:off x="6829123" y="4474834"/>
            <a:ext cx="2465803" cy="369332"/>
          </a:xfrm>
          <a:prstGeom prst="rect">
            <a:avLst/>
          </a:prstGeom>
        </p:spPr>
        <p:txBody>
          <a:bodyPr wrap="none">
            <a:spAutoFit/>
          </a:bodyPr>
          <a:lstStyle/>
          <a:p>
            <a:r>
              <a:rPr lang="en-US" altLang="zh-TW" b="1" dirty="0" err="1" smtClean="0">
                <a:solidFill>
                  <a:schemeClr val="bg1"/>
                </a:solidFill>
                <a:effectLst>
                  <a:outerShdw blurRad="38100" dist="38100" dir="2700000" algn="tl">
                    <a:srgbClr val="000000">
                      <a:alpha val="43137"/>
                    </a:srgbClr>
                  </a:outerShdw>
                </a:effectLst>
              </a:rPr>
              <a:t>binwalk</a:t>
            </a:r>
            <a:r>
              <a:rPr lang="en-US" altLang="zh-TW" b="1" dirty="0" smtClean="0">
                <a:solidFill>
                  <a:schemeClr val="bg1"/>
                </a:solidFill>
                <a:effectLst>
                  <a:outerShdw blurRad="38100" dist="38100" dir="2700000" algn="tl">
                    <a:srgbClr val="000000">
                      <a:alpha val="43137"/>
                    </a:srgbClr>
                  </a:outerShdw>
                </a:effectLst>
              </a:rPr>
              <a:t> -e </a:t>
            </a:r>
            <a:r>
              <a:rPr lang="en-US" altLang="zh-TW" b="1" dirty="0" err="1" smtClean="0">
                <a:solidFill>
                  <a:schemeClr val="bg1"/>
                </a:solidFill>
                <a:effectLst>
                  <a:outerShdw blurRad="38100" dist="38100" dir="2700000" algn="tl">
                    <a:srgbClr val="000000">
                      <a:alpha val="43137"/>
                    </a:srgbClr>
                  </a:outerShdw>
                </a:effectLst>
              </a:rPr>
              <a:t>firmware.bin</a:t>
            </a:r>
            <a:endParaRPr lang="zh-TW" altLang="en-US" b="1" dirty="0">
              <a:solidFill>
                <a:schemeClr val="bg1"/>
              </a:solidFill>
              <a:effectLst>
                <a:outerShdw blurRad="38100" dist="38100" dir="2700000" algn="tl">
                  <a:srgbClr val="000000">
                    <a:alpha val="43137"/>
                  </a:srgbClr>
                </a:outerShdw>
              </a:effectLst>
            </a:endParaRPr>
          </a:p>
        </p:txBody>
      </p:sp>
      <p:sp>
        <p:nvSpPr>
          <p:cNvPr id="18" name="矩形 17"/>
          <p:cNvSpPr/>
          <p:nvPr/>
        </p:nvSpPr>
        <p:spPr>
          <a:xfrm>
            <a:off x="464186" y="5854685"/>
            <a:ext cx="4285981" cy="769441"/>
          </a:xfrm>
          <a:prstGeom prst="rect">
            <a:avLst/>
          </a:prstGeom>
        </p:spPr>
        <p:txBody>
          <a:bodyPr wrap="none">
            <a:spAutoFit/>
          </a:bodyPr>
          <a:lstStyle/>
          <a:p>
            <a:r>
              <a:rPr lang="en-US" altLang="zh-TW" dirty="0" smtClean="0"/>
              <a:t> </a:t>
            </a:r>
            <a:r>
              <a:rPr lang="en-US" altLang="zh-TW" sz="4400" dirty="0" err="1" smtClean="0"/>
              <a:t>binwalk</a:t>
            </a:r>
            <a:r>
              <a:rPr lang="en-US" altLang="zh-TW" sz="4400" dirty="0" smtClean="0"/>
              <a:t> carter.jpg</a:t>
            </a:r>
            <a:endParaRPr lang="zh-TW" altLang="en-US" sz="4400" dirty="0"/>
          </a:p>
        </p:txBody>
      </p:sp>
      <p:sp>
        <p:nvSpPr>
          <p:cNvPr id="19" name="矩形 18"/>
          <p:cNvSpPr/>
          <p:nvPr/>
        </p:nvSpPr>
        <p:spPr>
          <a:xfrm>
            <a:off x="2471350" y="1563900"/>
            <a:ext cx="4417620" cy="369332"/>
          </a:xfrm>
          <a:prstGeom prst="rect">
            <a:avLst/>
          </a:prstGeom>
        </p:spPr>
        <p:txBody>
          <a:bodyPr wrap="none">
            <a:spAutoFit/>
          </a:bodyPr>
          <a:lstStyle/>
          <a:p>
            <a:r>
              <a:rPr lang="en-US" altLang="zh-TW" dirty="0" smtClean="0"/>
              <a:t>http://www.freebuf.com/sectool/15266.html</a:t>
            </a:r>
            <a:endParaRPr lang="zh-TW" altLang="en-US" dirty="0"/>
          </a:p>
        </p:txBody>
      </p:sp>
    </p:spTree>
    <p:extLst>
      <p:ext uri="{BB962C8B-B14F-4D97-AF65-F5344CB8AC3E}">
        <p14:creationId xmlns:p14="http://schemas.microsoft.com/office/powerpoint/2010/main" val="24117750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47260"/>
            <a:ext cx="12192000" cy="1056374"/>
          </a:xfrm>
          <a:solidFill>
            <a:schemeClr val="accent4">
              <a:lumMod val="50000"/>
            </a:schemeClr>
          </a:solidFill>
        </p:spPr>
        <p:txBody>
          <a:bodyPr>
            <a:normAutofit/>
          </a:bodyPr>
          <a:lstStyle/>
          <a:p>
            <a:r>
              <a:rPr lang="zh-TW" altLang="en-US" b="1" dirty="0" smtClean="0">
                <a:solidFill>
                  <a:schemeClr val="bg1"/>
                </a:solidFill>
                <a:effectLst>
                  <a:outerShdw blurRad="38100" dist="38100" dir="2700000" algn="tl">
                    <a:srgbClr val="000000">
                      <a:alpha val="43137"/>
                    </a:srgbClr>
                  </a:outerShdw>
                </a:effectLst>
              </a:rPr>
              <a:t>檔案分離技術</a:t>
            </a:r>
            <a:r>
              <a:rPr lang="en-US" altLang="zh-TW" b="1" dirty="0" smtClean="0">
                <a:solidFill>
                  <a:schemeClr val="bg1"/>
                </a:solidFill>
                <a:effectLst>
                  <a:outerShdw blurRad="38100" dist="38100" dir="2700000" algn="tl">
                    <a:srgbClr val="000000">
                      <a:alpha val="43137"/>
                    </a:srgbClr>
                  </a:outerShdw>
                </a:effectLst>
              </a:rPr>
              <a:t>::</a:t>
            </a:r>
            <a:r>
              <a:rPr lang="en-US" altLang="zh-TW" b="1" dirty="0" err="1" smtClean="0">
                <a:solidFill>
                  <a:schemeClr val="bg1"/>
                </a:solidFill>
                <a:effectLst>
                  <a:outerShdw blurRad="38100" dist="38100" dir="2700000" algn="tl">
                    <a:srgbClr val="000000">
                      <a:alpha val="43137"/>
                    </a:srgbClr>
                  </a:outerShdw>
                </a:effectLst>
              </a:rPr>
              <a:t>dd</a:t>
            </a:r>
            <a:r>
              <a:rPr lang="en-US" altLang="zh-TW" b="1" dirty="0" smtClean="0">
                <a:solidFill>
                  <a:schemeClr val="bg1"/>
                </a:solidFill>
                <a:effectLst>
                  <a:outerShdw blurRad="38100" dist="38100" dir="2700000" algn="tl">
                    <a:srgbClr val="000000">
                      <a:alpha val="43137"/>
                    </a:srgbClr>
                  </a:outerShdw>
                </a:effectLst>
              </a:rPr>
              <a:t/>
            </a:r>
            <a:br>
              <a:rPr lang="en-US" altLang="zh-TW" b="1" dirty="0" smtClean="0">
                <a:solidFill>
                  <a:schemeClr val="bg1"/>
                </a:solidFill>
                <a:effectLst>
                  <a:outerShdw blurRad="38100" dist="38100" dir="2700000" algn="tl">
                    <a:srgbClr val="000000">
                      <a:alpha val="43137"/>
                    </a:srgbClr>
                  </a:outerShdw>
                </a:effectLst>
              </a:rPr>
            </a:br>
            <a:r>
              <a:rPr lang="en-US" altLang="zh-TW" sz="2400" b="1" dirty="0" smtClean="0">
                <a:solidFill>
                  <a:schemeClr val="bg1"/>
                </a:solidFill>
                <a:effectLst>
                  <a:outerShdw blurRad="38100" dist="38100" dir="2700000" algn="tl">
                    <a:srgbClr val="000000">
                      <a:alpha val="43137"/>
                    </a:srgbClr>
                  </a:outerShdw>
                </a:effectLst>
              </a:rPr>
              <a:t>https://en.wikipedia.org/wiki/Dd_(Unix)</a:t>
            </a:r>
            <a:endParaRPr lang="zh-TW" altLang="en-US" sz="2400" b="1"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5140409" y="1944391"/>
            <a:ext cx="6300764" cy="461665"/>
          </a:xfrm>
          <a:prstGeom prst="rect">
            <a:avLst/>
          </a:prstGeom>
        </p:spPr>
        <p:txBody>
          <a:bodyPr wrap="none">
            <a:spAutoFit/>
          </a:bodyPr>
          <a:lstStyle/>
          <a:p>
            <a:r>
              <a:rPr lang="en-US" altLang="zh-TW" sz="2400" dirty="0" err="1" smtClean="0"/>
              <a:t>dd</a:t>
            </a:r>
            <a:r>
              <a:rPr lang="en-US" altLang="zh-TW" sz="2400" dirty="0" smtClean="0"/>
              <a:t> if=carter.jpg of=carter-1.jpg </a:t>
            </a:r>
            <a:r>
              <a:rPr lang="en-US" altLang="zh-TW" sz="2400" b="1" dirty="0" smtClean="0">
                <a:solidFill>
                  <a:srgbClr val="FF0000"/>
                </a:solidFill>
                <a:effectLst>
                  <a:outerShdw blurRad="38100" dist="38100" dir="2700000" algn="tl">
                    <a:srgbClr val="000000">
                      <a:alpha val="43137"/>
                    </a:srgbClr>
                  </a:outerShdw>
                </a:effectLst>
              </a:rPr>
              <a:t>skip=140147</a:t>
            </a:r>
            <a:r>
              <a:rPr lang="en-US" altLang="zh-TW" sz="2400" dirty="0" smtClean="0"/>
              <a:t> </a:t>
            </a:r>
            <a:r>
              <a:rPr lang="en-US" altLang="zh-TW" sz="2400" dirty="0" err="1" smtClean="0"/>
              <a:t>bs</a:t>
            </a:r>
            <a:r>
              <a:rPr lang="en-US" altLang="zh-TW" sz="2400" dirty="0" smtClean="0"/>
              <a:t>=1</a:t>
            </a:r>
            <a:endParaRPr lang="zh-TW" altLang="en-US" sz="2400" dirty="0"/>
          </a:p>
        </p:txBody>
      </p:sp>
      <p:pic>
        <p:nvPicPr>
          <p:cNvPr id="8" name="圖片 7"/>
          <p:cNvPicPr>
            <a:picLocks noChangeAspect="1"/>
          </p:cNvPicPr>
          <p:nvPr/>
        </p:nvPicPr>
        <p:blipFill>
          <a:blip r:embed="rId2"/>
          <a:stretch>
            <a:fillRect/>
          </a:stretch>
        </p:blipFill>
        <p:spPr>
          <a:xfrm>
            <a:off x="6845642" y="2543935"/>
            <a:ext cx="3303080" cy="2479477"/>
          </a:xfrm>
          <a:prstGeom prst="rect">
            <a:avLst/>
          </a:prstGeom>
        </p:spPr>
      </p:pic>
      <p:sp>
        <p:nvSpPr>
          <p:cNvPr id="9" name="矩形 8"/>
          <p:cNvSpPr/>
          <p:nvPr/>
        </p:nvSpPr>
        <p:spPr>
          <a:xfrm>
            <a:off x="6845642" y="5307242"/>
            <a:ext cx="4740283" cy="923330"/>
          </a:xfrm>
          <a:prstGeom prst="rect">
            <a:avLst/>
          </a:prstGeom>
        </p:spPr>
        <p:txBody>
          <a:bodyPr wrap="square">
            <a:spAutoFit/>
          </a:bodyPr>
          <a:lstStyle/>
          <a:p>
            <a:r>
              <a:rPr lang="en-US" altLang="zh-CN" dirty="0" smtClean="0"/>
              <a:t>if</a:t>
            </a:r>
            <a:r>
              <a:rPr lang="zh-CN" altLang="en-US" dirty="0" smtClean="0"/>
              <a:t>是指定輸入檔，</a:t>
            </a:r>
            <a:r>
              <a:rPr lang="en-US" altLang="zh-CN" dirty="0" smtClean="0"/>
              <a:t>of</a:t>
            </a:r>
            <a:r>
              <a:rPr lang="zh-CN" altLang="en-US" dirty="0" smtClean="0"/>
              <a:t>是指定輸出檔，</a:t>
            </a:r>
            <a:r>
              <a:rPr lang="en-US" altLang="zh-CN" dirty="0" smtClean="0"/>
              <a:t>skip</a:t>
            </a:r>
            <a:r>
              <a:rPr lang="zh-CN" altLang="en-US" dirty="0" smtClean="0"/>
              <a:t>是指定從輸入檔開頭跳過</a:t>
            </a:r>
            <a:r>
              <a:rPr lang="en-US" altLang="zh-CN" dirty="0" smtClean="0"/>
              <a:t>140147</a:t>
            </a:r>
            <a:r>
              <a:rPr lang="zh-CN" altLang="en-US" dirty="0" smtClean="0"/>
              <a:t>個塊後再開始複製，</a:t>
            </a:r>
            <a:r>
              <a:rPr lang="en-US" altLang="zh-CN" dirty="0" err="1" smtClean="0"/>
              <a:t>bs</a:t>
            </a:r>
            <a:r>
              <a:rPr lang="zh-CN" altLang="en-US" dirty="0" smtClean="0"/>
              <a:t>設置每次讀寫塊的大小為</a:t>
            </a:r>
            <a:r>
              <a:rPr lang="en-US" altLang="zh-CN" dirty="0" smtClean="0"/>
              <a:t>1</a:t>
            </a:r>
            <a:r>
              <a:rPr lang="zh-CN" altLang="en-US" dirty="0" smtClean="0"/>
              <a:t>位元組 。</a:t>
            </a:r>
            <a:endParaRPr lang="zh-TW" altLang="en-US" dirty="0"/>
          </a:p>
        </p:txBody>
      </p:sp>
      <p:sp>
        <p:nvSpPr>
          <p:cNvPr id="10" name="矩形 9"/>
          <p:cNvSpPr/>
          <p:nvPr/>
        </p:nvSpPr>
        <p:spPr>
          <a:xfrm>
            <a:off x="5489926" y="6295729"/>
            <a:ext cx="5411674" cy="369332"/>
          </a:xfrm>
          <a:prstGeom prst="rect">
            <a:avLst/>
          </a:prstGeom>
        </p:spPr>
        <p:txBody>
          <a:bodyPr wrap="none">
            <a:spAutoFit/>
          </a:bodyPr>
          <a:lstStyle/>
          <a:p>
            <a:r>
              <a:rPr lang="en-US" altLang="zh-TW" dirty="0" smtClean="0"/>
              <a:t>http://blog.csdn.net/riba2534/article/details/70544076</a:t>
            </a:r>
            <a:endParaRPr lang="zh-TW" altLang="en-US" dirty="0"/>
          </a:p>
        </p:txBody>
      </p:sp>
      <p:sp>
        <p:nvSpPr>
          <p:cNvPr id="11" name="矩形 10"/>
          <p:cNvSpPr/>
          <p:nvPr/>
        </p:nvSpPr>
        <p:spPr>
          <a:xfrm>
            <a:off x="181232" y="1964399"/>
            <a:ext cx="4127157" cy="646331"/>
          </a:xfrm>
          <a:prstGeom prst="rect">
            <a:avLst/>
          </a:prstGeom>
        </p:spPr>
        <p:txBody>
          <a:bodyPr wrap="square">
            <a:spAutoFit/>
          </a:bodyPr>
          <a:lstStyle/>
          <a:p>
            <a:r>
              <a:rPr lang="en-US" altLang="zh-TW" dirty="0" smtClean="0"/>
              <a:t>http://www.cnblogs.com/qq78292959/archive/2012/02/23/2364760.html</a:t>
            </a:r>
            <a:endParaRPr lang="zh-TW" altLang="en-US" dirty="0"/>
          </a:p>
        </p:txBody>
      </p:sp>
      <p:sp>
        <p:nvSpPr>
          <p:cNvPr id="3" name="內容版面配置區 2"/>
          <p:cNvSpPr>
            <a:spLocks noGrp="1"/>
          </p:cNvSpPr>
          <p:nvPr>
            <p:ph idx="1"/>
          </p:nvPr>
        </p:nvSpPr>
        <p:spPr>
          <a:xfrm>
            <a:off x="0" y="3364624"/>
            <a:ext cx="6325195" cy="3329474"/>
          </a:xfrm>
        </p:spPr>
        <p:txBody>
          <a:bodyPr>
            <a:normAutofit fontScale="55000" lnSpcReduction="20000"/>
          </a:bodyPr>
          <a:lstStyle/>
          <a:p>
            <a:pPr>
              <a:buFont typeface="Wingdings" panose="05000000000000000000" pitchFamily="2" charset="2"/>
              <a:buChar char="Ø"/>
            </a:pPr>
            <a:r>
              <a:rPr lang="en-US" altLang="zh-CN" b="1" dirty="0" smtClean="0">
                <a:solidFill>
                  <a:srgbClr val="FF0000"/>
                </a:solidFill>
                <a:effectLst>
                  <a:outerShdw blurRad="38100" dist="38100" dir="2700000" algn="tl">
                    <a:srgbClr val="000000">
                      <a:alpha val="43137"/>
                    </a:srgbClr>
                  </a:outerShdw>
                </a:effectLst>
              </a:rPr>
              <a:t>if=file #</a:t>
            </a:r>
            <a:r>
              <a:rPr lang="zh-CN" altLang="en-US" b="1" dirty="0" smtClean="0">
                <a:solidFill>
                  <a:srgbClr val="FF0000"/>
                </a:solidFill>
                <a:effectLst>
                  <a:outerShdw blurRad="38100" dist="38100" dir="2700000" algn="tl">
                    <a:srgbClr val="000000">
                      <a:alpha val="43137"/>
                    </a:srgbClr>
                  </a:outerShdw>
                </a:effectLst>
              </a:rPr>
              <a:t>輸入檔案名</a:t>
            </a:r>
            <a:r>
              <a:rPr lang="zh-TW" altLang="en-US" b="1" dirty="0" smtClean="0">
                <a:solidFill>
                  <a:srgbClr val="FF0000"/>
                </a:solidFill>
                <a:effectLst>
                  <a:outerShdw blurRad="38100" dist="38100" dir="2700000" algn="tl">
                    <a:srgbClr val="000000">
                      <a:alpha val="43137"/>
                    </a:srgbClr>
                  </a:outerShdw>
                </a:effectLst>
              </a:rPr>
              <a:t>稱</a:t>
            </a:r>
            <a:r>
              <a:rPr lang="zh-CN" altLang="en-US" b="1" dirty="0" smtClean="0">
                <a:solidFill>
                  <a:srgbClr val="FF0000"/>
                </a:solidFill>
                <a:effectLst>
                  <a:outerShdw blurRad="38100" dist="38100" dir="2700000" algn="tl">
                    <a:srgbClr val="000000">
                      <a:alpha val="43137"/>
                    </a:srgbClr>
                  </a:outerShdw>
                </a:effectLst>
              </a:rPr>
              <a:t>，預設為標準輸入。 </a:t>
            </a:r>
          </a:p>
          <a:p>
            <a:pPr>
              <a:buFont typeface="Wingdings" panose="05000000000000000000" pitchFamily="2" charset="2"/>
              <a:buChar char="Ø"/>
            </a:pPr>
            <a:r>
              <a:rPr lang="en-US" altLang="zh-CN" b="1" dirty="0" smtClean="0">
                <a:solidFill>
                  <a:srgbClr val="FF0000"/>
                </a:solidFill>
                <a:effectLst>
                  <a:outerShdw blurRad="38100" dist="38100" dir="2700000" algn="tl">
                    <a:srgbClr val="000000">
                      <a:alpha val="43137"/>
                    </a:srgbClr>
                  </a:outerShdw>
                </a:effectLst>
              </a:rPr>
              <a:t>of=file #</a:t>
            </a:r>
            <a:r>
              <a:rPr lang="zh-CN" altLang="en-US" b="1" dirty="0" smtClean="0">
                <a:solidFill>
                  <a:srgbClr val="FF0000"/>
                </a:solidFill>
                <a:effectLst>
                  <a:outerShdw blurRad="38100" dist="38100" dir="2700000" algn="tl">
                    <a:srgbClr val="000000">
                      <a:alpha val="43137"/>
                    </a:srgbClr>
                  </a:outerShdw>
                </a:effectLst>
              </a:rPr>
              <a:t>輸出檔案名</a:t>
            </a:r>
            <a:r>
              <a:rPr lang="zh-TW" altLang="en-US" b="1" dirty="0">
                <a:solidFill>
                  <a:srgbClr val="FF0000"/>
                </a:solidFill>
                <a:effectLst>
                  <a:outerShdw blurRad="38100" dist="38100" dir="2700000" algn="tl">
                    <a:srgbClr val="000000">
                      <a:alpha val="43137"/>
                    </a:srgbClr>
                  </a:outerShdw>
                </a:effectLst>
              </a:rPr>
              <a:t>稱</a:t>
            </a:r>
            <a:r>
              <a:rPr lang="zh-CN" altLang="en-US" b="1" dirty="0" smtClean="0">
                <a:solidFill>
                  <a:srgbClr val="FF0000"/>
                </a:solidFill>
                <a:effectLst>
                  <a:outerShdw blurRad="38100" dist="38100" dir="2700000" algn="tl">
                    <a:srgbClr val="000000">
                      <a:alpha val="43137"/>
                    </a:srgbClr>
                  </a:outerShdw>
                </a:effectLst>
              </a:rPr>
              <a:t>，預設為標準輸出。 </a:t>
            </a:r>
          </a:p>
          <a:p>
            <a:pPr>
              <a:buFont typeface="Wingdings" panose="05000000000000000000" pitchFamily="2" charset="2"/>
              <a:buChar char="Ø"/>
            </a:pPr>
            <a:r>
              <a:rPr lang="en-US" altLang="zh-CN" dirty="0" err="1" smtClean="0"/>
              <a:t>ibs</a:t>
            </a:r>
            <a:r>
              <a:rPr lang="en-US" altLang="zh-CN" dirty="0" smtClean="0"/>
              <a:t>=bytes #</a:t>
            </a:r>
            <a:r>
              <a:rPr lang="zh-CN" altLang="en-US" dirty="0" smtClean="0"/>
              <a:t>一次讀入 </a:t>
            </a:r>
            <a:r>
              <a:rPr lang="en-US" altLang="zh-CN" dirty="0" smtClean="0"/>
              <a:t>bytes </a:t>
            </a:r>
            <a:r>
              <a:rPr lang="zh-CN" altLang="en-US" dirty="0" smtClean="0"/>
              <a:t>個位元組</a:t>
            </a:r>
            <a:r>
              <a:rPr lang="en-US" altLang="zh-CN" dirty="0" smtClean="0"/>
              <a:t>(</a:t>
            </a:r>
            <a:r>
              <a:rPr lang="zh-CN" altLang="en-US" dirty="0" smtClean="0"/>
              <a:t>即一個塊大小為 </a:t>
            </a:r>
            <a:r>
              <a:rPr lang="en-US" altLang="zh-CN" dirty="0" smtClean="0"/>
              <a:t>bytes </a:t>
            </a:r>
            <a:r>
              <a:rPr lang="zh-CN" altLang="en-US" dirty="0" smtClean="0"/>
              <a:t>個位元組</a:t>
            </a:r>
            <a:r>
              <a:rPr lang="en-US" altLang="zh-CN" dirty="0" smtClean="0"/>
              <a:t>)</a:t>
            </a:r>
            <a:r>
              <a:rPr lang="zh-CN" altLang="en-US" dirty="0"/>
              <a:t>。 </a:t>
            </a:r>
          </a:p>
          <a:p>
            <a:pPr>
              <a:buFont typeface="Wingdings" panose="05000000000000000000" pitchFamily="2" charset="2"/>
              <a:buChar char="Ø"/>
            </a:pPr>
            <a:r>
              <a:rPr lang="en-US" altLang="zh-CN" dirty="0" err="1"/>
              <a:t>obs</a:t>
            </a:r>
            <a:r>
              <a:rPr lang="en-US" altLang="zh-CN" dirty="0"/>
              <a:t>=bytes </a:t>
            </a:r>
            <a:r>
              <a:rPr lang="en-US" altLang="zh-CN" dirty="0" smtClean="0"/>
              <a:t>#</a:t>
            </a:r>
            <a:r>
              <a:rPr lang="zh-CN" altLang="en-US" dirty="0" smtClean="0"/>
              <a:t>一次寫 </a:t>
            </a:r>
            <a:r>
              <a:rPr lang="en-US" altLang="zh-CN" dirty="0" smtClean="0"/>
              <a:t>bytes </a:t>
            </a:r>
            <a:r>
              <a:rPr lang="zh-CN" altLang="en-US" dirty="0" smtClean="0"/>
              <a:t>個位元組</a:t>
            </a:r>
            <a:r>
              <a:rPr lang="en-US" altLang="zh-CN" dirty="0" smtClean="0"/>
              <a:t>(</a:t>
            </a:r>
            <a:r>
              <a:rPr lang="zh-CN" altLang="en-US" dirty="0" smtClean="0"/>
              <a:t>即一個塊大小為 </a:t>
            </a:r>
            <a:r>
              <a:rPr lang="en-US" altLang="zh-CN" dirty="0" smtClean="0"/>
              <a:t>bytes </a:t>
            </a:r>
            <a:r>
              <a:rPr lang="zh-CN" altLang="en-US" dirty="0" smtClean="0"/>
              <a:t>個位元組</a:t>
            </a:r>
            <a:r>
              <a:rPr lang="en-US" altLang="zh-CN" dirty="0" smtClean="0"/>
              <a:t>)</a:t>
            </a:r>
            <a:r>
              <a:rPr lang="zh-CN" altLang="en-US" dirty="0"/>
              <a:t>。 </a:t>
            </a:r>
          </a:p>
          <a:p>
            <a:pPr>
              <a:buFont typeface="Wingdings" panose="05000000000000000000" pitchFamily="2" charset="2"/>
              <a:buChar char="Ø"/>
            </a:pPr>
            <a:r>
              <a:rPr lang="en-US" altLang="zh-CN" b="1" dirty="0" err="1">
                <a:solidFill>
                  <a:srgbClr val="FF0000"/>
                </a:solidFill>
                <a:effectLst>
                  <a:outerShdw blurRad="38100" dist="38100" dir="2700000" algn="tl">
                    <a:srgbClr val="000000">
                      <a:alpha val="43137"/>
                    </a:srgbClr>
                  </a:outerShdw>
                </a:effectLst>
              </a:rPr>
              <a:t>bs</a:t>
            </a:r>
            <a:r>
              <a:rPr lang="en-US" altLang="zh-CN" b="1" dirty="0">
                <a:solidFill>
                  <a:srgbClr val="FF0000"/>
                </a:solidFill>
                <a:effectLst>
                  <a:outerShdw blurRad="38100" dist="38100" dir="2700000" algn="tl">
                    <a:srgbClr val="000000">
                      <a:alpha val="43137"/>
                    </a:srgbClr>
                  </a:outerShdw>
                </a:effectLst>
              </a:rPr>
              <a:t>=bytes </a:t>
            </a:r>
            <a:r>
              <a:rPr lang="en-US" altLang="zh-CN" b="1" dirty="0" smtClean="0">
                <a:solidFill>
                  <a:srgbClr val="FF0000"/>
                </a:solidFill>
                <a:effectLst>
                  <a:outerShdw blurRad="38100" dist="38100" dir="2700000" algn="tl">
                    <a:srgbClr val="000000">
                      <a:alpha val="43137"/>
                    </a:srgbClr>
                  </a:outerShdw>
                </a:effectLst>
              </a:rPr>
              <a:t>#</a:t>
            </a:r>
            <a:r>
              <a:rPr lang="zh-CN" altLang="en-US" b="1" dirty="0" smtClean="0">
                <a:solidFill>
                  <a:srgbClr val="FF0000"/>
                </a:solidFill>
                <a:effectLst>
                  <a:outerShdw blurRad="38100" dist="38100" dir="2700000" algn="tl">
                    <a:srgbClr val="000000">
                      <a:alpha val="43137"/>
                    </a:srgbClr>
                  </a:outerShdw>
                </a:effectLst>
              </a:rPr>
              <a:t>同時設置讀寫塊的大小為 </a:t>
            </a:r>
            <a:r>
              <a:rPr lang="en-US" altLang="zh-CN" b="1" dirty="0" smtClean="0">
                <a:solidFill>
                  <a:srgbClr val="FF0000"/>
                </a:solidFill>
                <a:effectLst>
                  <a:outerShdw blurRad="38100" dist="38100" dir="2700000" algn="tl">
                    <a:srgbClr val="000000">
                      <a:alpha val="43137"/>
                    </a:srgbClr>
                  </a:outerShdw>
                </a:effectLst>
              </a:rPr>
              <a:t>bytes </a:t>
            </a:r>
            <a:r>
              <a:rPr lang="zh-CN" altLang="en-US" b="1" dirty="0">
                <a:solidFill>
                  <a:srgbClr val="FF0000"/>
                </a:solidFill>
                <a:effectLst>
                  <a:outerShdw blurRad="38100" dist="38100" dir="2700000" algn="tl">
                    <a:srgbClr val="000000">
                      <a:alpha val="43137"/>
                    </a:srgbClr>
                  </a:outerShdw>
                </a:effectLst>
              </a:rPr>
              <a:t>，可代替 </a:t>
            </a:r>
            <a:r>
              <a:rPr lang="en-US" altLang="zh-CN" b="1" dirty="0" err="1">
                <a:solidFill>
                  <a:srgbClr val="FF0000"/>
                </a:solidFill>
                <a:effectLst>
                  <a:outerShdw blurRad="38100" dist="38100" dir="2700000" algn="tl">
                    <a:srgbClr val="000000">
                      <a:alpha val="43137"/>
                    </a:srgbClr>
                  </a:outerShdw>
                </a:effectLst>
              </a:rPr>
              <a:t>ibs</a:t>
            </a:r>
            <a:r>
              <a:rPr lang="en-US" altLang="zh-CN" b="1" dirty="0">
                <a:solidFill>
                  <a:srgbClr val="FF0000"/>
                </a:solidFill>
                <a:effectLst>
                  <a:outerShdw blurRad="38100" dist="38100" dir="2700000" algn="tl">
                    <a:srgbClr val="000000">
                      <a:alpha val="43137"/>
                    </a:srgbClr>
                  </a:outerShdw>
                </a:effectLst>
              </a:rPr>
              <a:t> </a:t>
            </a:r>
            <a:r>
              <a:rPr lang="zh-CN" altLang="en-US" b="1" dirty="0">
                <a:solidFill>
                  <a:srgbClr val="FF0000"/>
                </a:solidFill>
                <a:effectLst>
                  <a:outerShdw blurRad="38100" dist="38100" dir="2700000" algn="tl">
                    <a:srgbClr val="000000">
                      <a:alpha val="43137"/>
                    </a:srgbClr>
                  </a:outerShdw>
                </a:effectLst>
              </a:rPr>
              <a:t>和 </a:t>
            </a:r>
            <a:r>
              <a:rPr lang="en-US" altLang="zh-CN" b="1" dirty="0" err="1">
                <a:solidFill>
                  <a:srgbClr val="FF0000"/>
                </a:solidFill>
                <a:effectLst>
                  <a:outerShdw blurRad="38100" dist="38100" dir="2700000" algn="tl">
                    <a:srgbClr val="000000">
                      <a:alpha val="43137"/>
                    </a:srgbClr>
                  </a:outerShdw>
                </a:effectLst>
              </a:rPr>
              <a:t>obs</a:t>
            </a:r>
            <a:r>
              <a:rPr lang="en-US" altLang="zh-CN" b="1" dirty="0">
                <a:solidFill>
                  <a:srgbClr val="FF0000"/>
                </a:solidFill>
                <a:effectLst>
                  <a:outerShdw blurRad="38100" dist="38100" dir="2700000" algn="tl">
                    <a:srgbClr val="000000">
                      <a:alpha val="43137"/>
                    </a:srgbClr>
                  </a:outerShdw>
                </a:effectLst>
              </a:rPr>
              <a:t> </a:t>
            </a:r>
            <a:r>
              <a:rPr lang="zh-CN" altLang="en-US" b="1" dirty="0">
                <a:solidFill>
                  <a:srgbClr val="FF0000"/>
                </a:solidFill>
                <a:effectLst>
                  <a:outerShdw blurRad="38100" dist="38100" dir="2700000" algn="tl">
                    <a:srgbClr val="000000">
                      <a:alpha val="43137"/>
                    </a:srgbClr>
                  </a:outerShdw>
                </a:effectLst>
              </a:rPr>
              <a:t>。 </a:t>
            </a:r>
          </a:p>
          <a:p>
            <a:pPr>
              <a:buFont typeface="Wingdings" panose="05000000000000000000" pitchFamily="2" charset="2"/>
              <a:buChar char="Ø"/>
            </a:pPr>
            <a:r>
              <a:rPr lang="en-US" altLang="zh-CN" dirty="0" err="1"/>
              <a:t>cbs</a:t>
            </a:r>
            <a:r>
              <a:rPr lang="en-US" altLang="zh-CN" dirty="0"/>
              <a:t>=bytes </a:t>
            </a:r>
            <a:r>
              <a:rPr lang="en-US" altLang="zh-CN" dirty="0" smtClean="0"/>
              <a:t>#</a:t>
            </a:r>
            <a:r>
              <a:rPr lang="zh-CN" altLang="en-US" dirty="0" smtClean="0"/>
              <a:t>一次轉換 </a:t>
            </a:r>
            <a:r>
              <a:rPr lang="en-US" altLang="zh-CN" dirty="0" smtClean="0"/>
              <a:t>bytes </a:t>
            </a:r>
            <a:r>
              <a:rPr lang="zh-CN" altLang="en-US" dirty="0" smtClean="0"/>
              <a:t>個位元組，即轉換緩衝區大小。 </a:t>
            </a:r>
          </a:p>
          <a:p>
            <a:pPr>
              <a:buFont typeface="Wingdings" panose="05000000000000000000" pitchFamily="2" charset="2"/>
              <a:buChar char="Ø"/>
            </a:pPr>
            <a:r>
              <a:rPr lang="en-US" altLang="zh-CN" b="1" dirty="0" smtClean="0">
                <a:solidFill>
                  <a:srgbClr val="FF0000"/>
                </a:solidFill>
                <a:effectLst>
                  <a:outerShdw blurRad="38100" dist="38100" dir="2700000" algn="tl">
                    <a:srgbClr val="000000">
                      <a:alpha val="43137"/>
                    </a:srgbClr>
                  </a:outerShdw>
                </a:effectLst>
              </a:rPr>
              <a:t>skip=blocks #</a:t>
            </a:r>
            <a:r>
              <a:rPr lang="zh-CN" altLang="en-US" b="1" dirty="0" smtClean="0">
                <a:solidFill>
                  <a:srgbClr val="FF0000"/>
                </a:solidFill>
                <a:effectLst>
                  <a:outerShdw blurRad="38100" dist="38100" dir="2700000" algn="tl">
                    <a:srgbClr val="000000">
                      <a:alpha val="43137"/>
                    </a:srgbClr>
                  </a:outerShdw>
                </a:effectLst>
              </a:rPr>
              <a:t>從輸入檔開頭跳過 </a:t>
            </a:r>
            <a:r>
              <a:rPr lang="en-US" altLang="zh-CN" b="1" dirty="0" smtClean="0">
                <a:solidFill>
                  <a:srgbClr val="FF0000"/>
                </a:solidFill>
                <a:effectLst>
                  <a:outerShdw blurRad="38100" dist="38100" dir="2700000" algn="tl">
                    <a:srgbClr val="000000">
                      <a:alpha val="43137"/>
                    </a:srgbClr>
                  </a:outerShdw>
                </a:effectLst>
              </a:rPr>
              <a:t>blocks </a:t>
            </a:r>
            <a:r>
              <a:rPr lang="zh-CN" altLang="en-US" b="1" dirty="0" smtClean="0">
                <a:solidFill>
                  <a:srgbClr val="FF0000"/>
                </a:solidFill>
                <a:effectLst>
                  <a:outerShdw blurRad="38100" dist="38100" dir="2700000" algn="tl">
                    <a:srgbClr val="000000">
                      <a:alpha val="43137"/>
                    </a:srgbClr>
                  </a:outerShdw>
                </a:effectLst>
              </a:rPr>
              <a:t>個塊後再開始複製。 </a:t>
            </a:r>
          </a:p>
          <a:p>
            <a:pPr>
              <a:buFont typeface="Wingdings" panose="05000000000000000000" pitchFamily="2" charset="2"/>
              <a:buChar char="Ø"/>
            </a:pPr>
            <a:r>
              <a:rPr lang="en-US" altLang="zh-CN" dirty="0" smtClean="0"/>
              <a:t>seek=blocks #</a:t>
            </a:r>
            <a:r>
              <a:rPr lang="zh-CN" altLang="en-US" dirty="0" smtClean="0"/>
              <a:t>從輸出檔開頭跳過 </a:t>
            </a:r>
            <a:r>
              <a:rPr lang="en-US" altLang="zh-CN" dirty="0" smtClean="0"/>
              <a:t>blocks </a:t>
            </a:r>
            <a:r>
              <a:rPr lang="zh-CN" altLang="en-US" dirty="0" smtClean="0"/>
              <a:t>個塊後再開始複製。</a:t>
            </a:r>
            <a:r>
              <a:rPr lang="en-US" altLang="zh-CN" dirty="0" smtClean="0"/>
              <a:t>(</a:t>
            </a:r>
            <a:r>
              <a:rPr lang="zh-CN" altLang="en-US" dirty="0" smtClean="0"/>
              <a:t>通常只有當輸出檔是磁片或磁帶時才有效</a:t>
            </a:r>
            <a:r>
              <a:rPr lang="en-US" altLang="zh-CN" dirty="0" smtClean="0"/>
              <a:t>)</a:t>
            </a:r>
            <a:r>
              <a:rPr lang="zh-CN" altLang="en-US" dirty="0"/>
              <a:t>。 </a:t>
            </a:r>
          </a:p>
          <a:p>
            <a:pPr>
              <a:buFont typeface="Wingdings" panose="05000000000000000000" pitchFamily="2" charset="2"/>
              <a:buChar char="Ø"/>
            </a:pPr>
            <a:r>
              <a:rPr lang="en-US" altLang="zh-CN" dirty="0"/>
              <a:t>count=blocks </a:t>
            </a:r>
            <a:endParaRPr lang="en-US" altLang="zh-CN" dirty="0" smtClean="0"/>
          </a:p>
          <a:p>
            <a:pPr marL="0" indent="0">
              <a:buNone/>
            </a:pPr>
            <a:r>
              <a:rPr lang="zh-TW" altLang="en-US" dirty="0"/>
              <a:t> </a:t>
            </a:r>
            <a:r>
              <a:rPr lang="zh-TW" altLang="en-US" dirty="0" smtClean="0"/>
              <a:t>      </a:t>
            </a:r>
            <a:r>
              <a:rPr lang="en-US" altLang="zh-CN" dirty="0" smtClean="0"/>
              <a:t>#</a:t>
            </a:r>
            <a:r>
              <a:rPr lang="zh-CN" altLang="en-US" dirty="0" smtClean="0"/>
              <a:t>僅拷貝 </a:t>
            </a:r>
            <a:r>
              <a:rPr lang="en-US" altLang="zh-CN" dirty="0" smtClean="0"/>
              <a:t>blocks </a:t>
            </a:r>
            <a:r>
              <a:rPr lang="zh-CN" altLang="en-US" dirty="0" smtClean="0"/>
              <a:t>個塊，塊大小等於 </a:t>
            </a:r>
            <a:r>
              <a:rPr lang="en-US" altLang="zh-CN" dirty="0" err="1" smtClean="0"/>
              <a:t>ibs</a:t>
            </a:r>
            <a:r>
              <a:rPr lang="en-US" altLang="zh-CN" dirty="0" smtClean="0"/>
              <a:t> </a:t>
            </a:r>
            <a:r>
              <a:rPr lang="zh-CN" altLang="en-US" dirty="0" smtClean="0"/>
              <a:t>指定的位元組數。 </a:t>
            </a:r>
          </a:p>
          <a:p>
            <a:pPr>
              <a:buFont typeface="Wingdings" panose="05000000000000000000" pitchFamily="2" charset="2"/>
              <a:buChar char="Ø"/>
            </a:pPr>
            <a:r>
              <a:rPr lang="en-US" altLang="zh-CN" dirty="0" smtClean="0"/>
              <a:t>conv=conversion</a:t>
            </a:r>
            <a:r>
              <a:rPr lang="en-US" altLang="zh-CN" dirty="0"/>
              <a:t>[,conversion...] </a:t>
            </a:r>
            <a:r>
              <a:rPr lang="en-US" altLang="zh-CN" dirty="0" smtClean="0"/>
              <a:t>#</a:t>
            </a:r>
            <a:r>
              <a:rPr lang="zh-CN" altLang="en-US" dirty="0" smtClean="0"/>
              <a:t>用指定的參數轉換檔。</a:t>
            </a:r>
          </a:p>
        </p:txBody>
      </p:sp>
      <p:sp>
        <p:nvSpPr>
          <p:cNvPr id="4" name="矩形 3"/>
          <p:cNvSpPr/>
          <p:nvPr/>
        </p:nvSpPr>
        <p:spPr>
          <a:xfrm>
            <a:off x="59131" y="2833800"/>
            <a:ext cx="5723831" cy="369332"/>
          </a:xfrm>
          <a:prstGeom prst="rect">
            <a:avLst/>
          </a:prstGeom>
          <a:solidFill>
            <a:schemeClr val="accent6">
              <a:lumMod val="20000"/>
              <a:lumOff val="80000"/>
            </a:schemeClr>
          </a:solidFill>
        </p:spPr>
        <p:txBody>
          <a:bodyPr wrap="square">
            <a:spAutoFit/>
          </a:bodyPr>
          <a:lstStyle/>
          <a:p>
            <a:r>
              <a:rPr lang="en-US" altLang="zh-CN" dirty="0" err="1"/>
              <a:t>dd</a:t>
            </a:r>
            <a:r>
              <a:rPr lang="en-US" altLang="zh-CN" dirty="0"/>
              <a:t> </a:t>
            </a:r>
            <a:r>
              <a:rPr lang="zh-CN" altLang="en-US" dirty="0"/>
              <a:t>的</a:t>
            </a:r>
            <a:r>
              <a:rPr lang="zh-CN" altLang="en-US" dirty="0" smtClean="0"/>
              <a:t>主要</a:t>
            </a:r>
            <a:r>
              <a:rPr lang="zh-TW" altLang="en-US" dirty="0"/>
              <a:t>參數</a:t>
            </a:r>
            <a:r>
              <a:rPr lang="zh-CN" altLang="en-US" dirty="0" smtClean="0"/>
              <a:t>：</a:t>
            </a:r>
            <a:endParaRPr lang="zh-CN" altLang="en-US" dirty="0"/>
          </a:p>
        </p:txBody>
      </p:sp>
    </p:spTree>
    <p:extLst>
      <p:ext uri="{BB962C8B-B14F-4D97-AF65-F5344CB8AC3E}">
        <p14:creationId xmlns:p14="http://schemas.microsoft.com/office/powerpoint/2010/main" val="1361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34314"/>
            <a:ext cx="12192000" cy="1056374"/>
          </a:xfrm>
          <a:solidFill>
            <a:schemeClr val="accent4">
              <a:lumMod val="50000"/>
            </a:schemeClr>
          </a:solidFill>
        </p:spPr>
        <p:txBody>
          <a:bodyPr>
            <a:normAutofit/>
          </a:bodyPr>
          <a:lstStyle/>
          <a:p>
            <a:r>
              <a:rPr lang="zh-TW" altLang="en-US" b="1" dirty="0" smtClean="0">
                <a:solidFill>
                  <a:schemeClr val="bg1"/>
                </a:solidFill>
                <a:effectLst>
                  <a:outerShdw blurRad="38100" dist="38100" dir="2700000" algn="tl">
                    <a:srgbClr val="000000">
                      <a:alpha val="43137"/>
                    </a:srgbClr>
                  </a:outerShdw>
                </a:effectLst>
              </a:rPr>
              <a:t>檔案分離技術</a:t>
            </a:r>
            <a:r>
              <a:rPr lang="en-US" altLang="zh-TW" b="1" dirty="0" smtClean="0">
                <a:solidFill>
                  <a:schemeClr val="bg1"/>
                </a:solidFill>
                <a:effectLst>
                  <a:outerShdw blurRad="38100" dist="38100" dir="2700000" algn="tl">
                    <a:srgbClr val="000000">
                      <a:alpha val="43137"/>
                    </a:srgbClr>
                  </a:outerShdw>
                </a:effectLst>
              </a:rPr>
              <a:t>::foremost</a:t>
            </a:r>
            <a:br>
              <a:rPr lang="en-US" altLang="zh-TW" b="1" dirty="0" smtClean="0">
                <a:solidFill>
                  <a:schemeClr val="bg1"/>
                </a:solidFill>
                <a:effectLst>
                  <a:outerShdw blurRad="38100" dist="38100" dir="2700000" algn="tl">
                    <a:srgbClr val="000000">
                      <a:alpha val="43137"/>
                    </a:srgbClr>
                  </a:outerShdw>
                </a:effectLst>
              </a:rPr>
            </a:br>
            <a:r>
              <a:rPr lang="en-US" altLang="zh-TW" sz="2400" b="1" dirty="0" smtClean="0">
                <a:solidFill>
                  <a:schemeClr val="bg1"/>
                </a:solidFill>
                <a:effectLst>
                  <a:outerShdw blurRad="38100" dist="38100" dir="2700000" algn="tl">
                    <a:srgbClr val="000000">
                      <a:alpha val="43137"/>
                    </a:srgbClr>
                  </a:outerShdw>
                </a:effectLst>
              </a:rPr>
              <a:t>http://blog.csdn.net/riba2534/article/details/70544076</a:t>
            </a:r>
            <a:endParaRPr lang="zh-TW" altLang="en-US" sz="2400" b="1" dirty="0">
              <a:solidFill>
                <a:schemeClr val="bg1"/>
              </a:solidFill>
              <a:effectLst>
                <a:outerShdw blurRad="38100" dist="38100" dir="2700000" algn="tl">
                  <a:srgbClr val="000000">
                    <a:alpha val="43137"/>
                  </a:srgbClr>
                </a:outerShdw>
              </a:effectLst>
            </a:endParaRPr>
          </a:p>
        </p:txBody>
      </p:sp>
      <p:pic>
        <p:nvPicPr>
          <p:cNvPr id="8" name="圖片 7"/>
          <p:cNvPicPr>
            <a:picLocks noChangeAspect="1"/>
          </p:cNvPicPr>
          <p:nvPr/>
        </p:nvPicPr>
        <p:blipFill>
          <a:blip r:embed="rId2"/>
          <a:stretch>
            <a:fillRect/>
          </a:stretch>
        </p:blipFill>
        <p:spPr>
          <a:xfrm>
            <a:off x="5708822" y="2048498"/>
            <a:ext cx="5545590" cy="4162831"/>
          </a:xfrm>
          <a:prstGeom prst="rect">
            <a:avLst/>
          </a:prstGeom>
        </p:spPr>
      </p:pic>
      <p:sp>
        <p:nvSpPr>
          <p:cNvPr id="4" name="矩形 3"/>
          <p:cNvSpPr/>
          <p:nvPr/>
        </p:nvSpPr>
        <p:spPr>
          <a:xfrm>
            <a:off x="172993" y="1834315"/>
            <a:ext cx="4777948" cy="4893647"/>
          </a:xfrm>
          <a:prstGeom prst="rect">
            <a:avLst/>
          </a:prstGeom>
        </p:spPr>
        <p:txBody>
          <a:bodyPr wrap="square">
            <a:spAutoFit/>
          </a:bodyPr>
          <a:lstStyle/>
          <a:p>
            <a:r>
              <a:rPr lang="en-US" altLang="zh-TW" sz="2400" dirty="0" smtClean="0"/>
              <a:t>foremost</a:t>
            </a:r>
            <a:r>
              <a:rPr lang="zh-TW" altLang="en-US" sz="2400" dirty="0" smtClean="0"/>
              <a:t>是一個基於檔檔頭和尾部資訊以及檔的內建資料結構恢復檔的命令列工具</a:t>
            </a:r>
            <a:endParaRPr lang="en-US" altLang="zh-TW" sz="2400" dirty="0" smtClean="0"/>
          </a:p>
          <a:p>
            <a:endParaRPr lang="en-US" altLang="zh-TW" sz="2400" dirty="0"/>
          </a:p>
          <a:p>
            <a:r>
              <a:rPr lang="en-US" altLang="zh-TW" sz="2400" dirty="0" smtClean="0"/>
              <a:t>[1]Linux</a:t>
            </a:r>
            <a:r>
              <a:rPr lang="zh-TW" altLang="en-US" sz="2400" dirty="0" smtClean="0"/>
              <a:t>安裝：</a:t>
            </a:r>
          </a:p>
          <a:p>
            <a:r>
              <a:rPr lang="en-US" altLang="zh-TW" sz="2400" dirty="0" smtClean="0"/>
              <a:t> </a:t>
            </a:r>
            <a:r>
              <a:rPr lang="zh-TW" altLang="en-US" sz="2400" dirty="0" smtClean="0"/>
              <a:t>   </a:t>
            </a:r>
            <a:r>
              <a:rPr lang="en-US" altLang="zh-TW" sz="2400" dirty="0" smtClean="0"/>
              <a:t>apt-get install foremost</a:t>
            </a:r>
          </a:p>
          <a:p>
            <a:endParaRPr lang="en-US" altLang="zh-TW" sz="2400" dirty="0" smtClean="0"/>
          </a:p>
          <a:p>
            <a:r>
              <a:rPr lang="en-US" altLang="zh-TW" sz="2400" dirty="0" smtClean="0"/>
              <a:t>[2]</a:t>
            </a:r>
            <a:r>
              <a:rPr lang="zh-TW" altLang="en-US" sz="2400" dirty="0" smtClean="0"/>
              <a:t>查看使用方式</a:t>
            </a:r>
            <a:endParaRPr lang="en-US" altLang="zh-TW" sz="2400" dirty="0" smtClean="0"/>
          </a:p>
          <a:p>
            <a:r>
              <a:rPr lang="zh-TW" altLang="en-US" sz="2400" dirty="0"/>
              <a:t> </a:t>
            </a:r>
            <a:r>
              <a:rPr lang="zh-TW" altLang="en-US" sz="2400" dirty="0" smtClean="0"/>
              <a:t>   </a:t>
            </a:r>
            <a:r>
              <a:rPr lang="en-US" altLang="zh-TW" sz="2400" dirty="0" smtClean="0"/>
              <a:t>foremost -help</a:t>
            </a:r>
            <a:endParaRPr lang="zh-TW" altLang="en-US" sz="2400" dirty="0" smtClean="0"/>
          </a:p>
          <a:p>
            <a:endParaRPr lang="en-US" altLang="zh-TW" sz="2400" dirty="0"/>
          </a:p>
          <a:p>
            <a:r>
              <a:rPr lang="en-US" altLang="zh-TW" sz="2400" dirty="0" smtClean="0"/>
              <a:t>[</a:t>
            </a:r>
            <a:r>
              <a:rPr lang="en-US" altLang="zh-TW" sz="2400" b="1" dirty="0" smtClean="0">
                <a:effectLst>
                  <a:outerShdw blurRad="38100" dist="38100" dir="2700000" algn="tl">
                    <a:srgbClr val="000000">
                      <a:alpha val="43137"/>
                    </a:srgbClr>
                  </a:outerShdw>
                </a:effectLst>
              </a:rPr>
              <a:t>3]</a:t>
            </a:r>
            <a:r>
              <a:rPr lang="zh-TW" altLang="en-US" sz="2400" b="1" dirty="0" smtClean="0">
                <a:effectLst>
                  <a:outerShdw blurRad="38100" dist="38100" dir="2700000" algn="tl">
                    <a:srgbClr val="000000">
                      <a:alpha val="43137"/>
                    </a:srgbClr>
                  </a:outerShdw>
                </a:effectLst>
              </a:rPr>
              <a:t>檔案分離</a:t>
            </a:r>
            <a:endParaRPr lang="en-US" altLang="zh-TW" sz="2400" b="1" dirty="0" smtClean="0">
              <a:effectLst>
                <a:outerShdw blurRad="38100" dist="38100" dir="2700000" algn="tl">
                  <a:srgbClr val="000000">
                    <a:alpha val="43137"/>
                  </a:srgbClr>
                </a:outerShdw>
              </a:effectLst>
            </a:endParaRPr>
          </a:p>
          <a:p>
            <a:r>
              <a:rPr lang="en-US" altLang="zh-TW" sz="2400" dirty="0"/>
              <a:t> </a:t>
            </a:r>
            <a:r>
              <a:rPr lang="en-US" altLang="zh-TW" sz="2400" dirty="0" smtClean="0"/>
              <a:t>  foremost carter.jpg</a:t>
            </a:r>
          </a:p>
          <a:p>
            <a:endParaRPr lang="en-US" altLang="zh-TW" sz="2400" dirty="0" smtClean="0"/>
          </a:p>
        </p:txBody>
      </p:sp>
      <p:sp>
        <p:nvSpPr>
          <p:cNvPr id="5" name="矩形 4"/>
          <p:cNvSpPr/>
          <p:nvPr/>
        </p:nvSpPr>
        <p:spPr>
          <a:xfrm>
            <a:off x="1112743" y="6358630"/>
            <a:ext cx="4446217" cy="369332"/>
          </a:xfrm>
          <a:prstGeom prst="rect">
            <a:avLst/>
          </a:prstGeom>
        </p:spPr>
        <p:txBody>
          <a:bodyPr wrap="none">
            <a:spAutoFit/>
          </a:bodyPr>
          <a:lstStyle/>
          <a:p>
            <a:r>
              <a:rPr lang="en-US" altLang="zh-TW" dirty="0" smtClean="0"/>
              <a:t>foremost</a:t>
            </a:r>
            <a:r>
              <a:rPr lang="zh-TW" altLang="en-US" dirty="0" smtClean="0"/>
              <a:t>會自動生成</a:t>
            </a:r>
            <a:r>
              <a:rPr lang="en-US" altLang="zh-TW" dirty="0" smtClean="0"/>
              <a:t>output</a:t>
            </a:r>
            <a:r>
              <a:rPr lang="zh-TW" altLang="en-US" dirty="0" smtClean="0"/>
              <a:t>目錄存放分離檔</a:t>
            </a:r>
            <a:endParaRPr lang="zh-TW" altLang="en-US" dirty="0"/>
          </a:p>
        </p:txBody>
      </p:sp>
    </p:spTree>
    <p:extLst>
      <p:ext uri="{BB962C8B-B14F-4D97-AF65-F5344CB8AC3E}">
        <p14:creationId xmlns:p14="http://schemas.microsoft.com/office/powerpoint/2010/main" val="17377284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911707"/>
            <a:ext cx="12192000" cy="15707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bg1"/>
                </a:solidFill>
              </a:rPr>
              <a:t>sctf-2016-q1/forensic/banana-boy-20</a:t>
            </a:r>
            <a:r>
              <a:rPr lang="en-US" altLang="zh-TW" sz="2400" dirty="0" smtClean="0">
                <a:solidFill>
                  <a:schemeClr val="bg1"/>
                </a:solidFill>
              </a:rPr>
              <a:t>/</a:t>
            </a:r>
          </a:p>
          <a:p>
            <a:pPr algn="ctr"/>
            <a:r>
              <a:rPr lang="en-US" altLang="zh-TW" dirty="0">
                <a:solidFill>
                  <a:schemeClr val="bg1"/>
                </a:solidFill>
              </a:rPr>
              <a:t>https://github.com/ctfs/write-ups-2016/tree/master/sctf-2016-q1/forensic/banana-boy-20</a:t>
            </a:r>
            <a:endParaRPr lang="zh-TW" altLang="en-US" dirty="0">
              <a:solidFill>
                <a:schemeClr val="bg1"/>
              </a:solidFill>
            </a:endParaRPr>
          </a:p>
        </p:txBody>
      </p:sp>
      <p:sp>
        <p:nvSpPr>
          <p:cNvPr id="5" name="矩形 4"/>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746421" y="5571499"/>
            <a:ext cx="8484973" cy="369332"/>
          </a:xfrm>
          <a:prstGeom prst="rect">
            <a:avLst/>
          </a:prstGeom>
        </p:spPr>
        <p:txBody>
          <a:bodyPr wrap="square">
            <a:spAutoFit/>
          </a:bodyPr>
          <a:lstStyle/>
          <a:p>
            <a:r>
              <a:rPr lang="en-US" altLang="zh-TW" dirty="0"/>
              <a:t>https://github.com/nbrisset/CTF/tree/master/sctf-2016-q1/challenges/banana-boy-20</a:t>
            </a:r>
            <a:endParaRPr lang="zh-TW" altLang="en-US" dirty="0"/>
          </a:p>
        </p:txBody>
      </p:sp>
      <p:sp>
        <p:nvSpPr>
          <p:cNvPr id="8" name="矩形 7"/>
          <p:cNvSpPr/>
          <p:nvPr/>
        </p:nvSpPr>
        <p:spPr>
          <a:xfrm>
            <a:off x="6627633" y="2129909"/>
            <a:ext cx="5411674" cy="369332"/>
          </a:xfrm>
          <a:prstGeom prst="rect">
            <a:avLst/>
          </a:prstGeom>
        </p:spPr>
        <p:txBody>
          <a:bodyPr wrap="none">
            <a:spAutoFit/>
          </a:bodyPr>
          <a:lstStyle/>
          <a:p>
            <a:r>
              <a:rPr lang="en-US" altLang="zh-TW" dirty="0"/>
              <a:t>http://blog.csdn.net/riba2534/article/details/70544076</a:t>
            </a:r>
            <a:endParaRPr lang="zh-TW" altLang="en-US" dirty="0"/>
          </a:p>
        </p:txBody>
      </p:sp>
      <p:pic>
        <p:nvPicPr>
          <p:cNvPr id="3" name="圖片 2"/>
          <p:cNvPicPr>
            <a:picLocks noChangeAspect="1"/>
          </p:cNvPicPr>
          <p:nvPr/>
        </p:nvPicPr>
        <p:blipFill>
          <a:blip r:embed="rId2"/>
          <a:stretch>
            <a:fillRect/>
          </a:stretch>
        </p:blipFill>
        <p:spPr>
          <a:xfrm>
            <a:off x="2733558" y="853227"/>
            <a:ext cx="3894075" cy="2922696"/>
          </a:xfrm>
          <a:prstGeom prst="rect">
            <a:avLst/>
          </a:prstGeom>
        </p:spPr>
      </p:pic>
    </p:spTree>
    <p:extLst>
      <p:ext uri="{BB962C8B-B14F-4D97-AF65-F5344CB8AC3E}">
        <p14:creationId xmlns:p14="http://schemas.microsoft.com/office/powerpoint/2010/main" val="19935066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155093"/>
            <a:ext cx="12192000" cy="179584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t>圖片中</a:t>
            </a:r>
            <a:r>
              <a:rPr lang="zh-TW" altLang="en-US" sz="6000" dirty="0"/>
              <a:t>的</a:t>
            </a:r>
            <a:r>
              <a:rPr lang="zh-TW" altLang="en-US" sz="6000" dirty="0" smtClean="0"/>
              <a:t>隱藏資訊</a:t>
            </a:r>
            <a:endParaRPr lang="en-US" altLang="zh-TW" sz="6000" dirty="0" smtClean="0"/>
          </a:p>
          <a:p>
            <a:pPr algn="ctr"/>
            <a:r>
              <a:rPr lang="en-US" altLang="zh-TW" sz="6000" dirty="0"/>
              <a:t>Least Significant Bit Steganography</a:t>
            </a:r>
          </a:p>
        </p:txBody>
      </p:sp>
    </p:spTree>
    <p:extLst>
      <p:ext uri="{BB962C8B-B14F-4D97-AF65-F5344CB8AC3E}">
        <p14:creationId xmlns:p14="http://schemas.microsoft.com/office/powerpoint/2010/main" val="17358360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2776151"/>
            <a:ext cx="12192000" cy="20924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solidFill>
                  <a:schemeClr val="bg1"/>
                </a:solidFill>
              </a:rPr>
              <a:t>Steganography::Wrong file</a:t>
            </a:r>
          </a:p>
        </p:txBody>
      </p:sp>
    </p:spTree>
    <p:extLst>
      <p:ext uri="{BB962C8B-B14F-4D97-AF65-F5344CB8AC3E}">
        <p14:creationId xmlns:p14="http://schemas.microsoft.com/office/powerpoint/2010/main" val="23209171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847070"/>
            <a:ext cx="12192000" cy="17876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chemeClr val="bg1"/>
                </a:solidFill>
              </a:rPr>
              <a:t>abctf-2016/forensic/gz-30</a:t>
            </a:r>
            <a:endParaRPr lang="zh-TW" altLang="en-US" sz="4800" dirty="0">
              <a:solidFill>
                <a:schemeClr val="bg1"/>
              </a:solidFill>
            </a:endParaRPr>
          </a:p>
        </p:txBody>
      </p:sp>
      <p:sp>
        <p:nvSpPr>
          <p:cNvPr id="6" name="矩形 5"/>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7" name="加號 6"/>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3097183" y="3040727"/>
            <a:ext cx="870751" cy="646331"/>
          </a:xfrm>
          <a:prstGeom prst="rect">
            <a:avLst/>
          </a:prstGeom>
        </p:spPr>
        <p:txBody>
          <a:bodyPr wrap="none">
            <a:spAutoFit/>
          </a:bodyPr>
          <a:lstStyle/>
          <a:p>
            <a:r>
              <a:rPr lang="en-US" altLang="zh-TW" sz="3600" dirty="0" smtClean="0"/>
              <a:t>flag</a:t>
            </a:r>
            <a:endParaRPr lang="zh-TW" altLang="en-US" sz="3600" dirty="0"/>
          </a:p>
        </p:txBody>
      </p:sp>
    </p:spTree>
    <p:extLst>
      <p:ext uri="{BB962C8B-B14F-4D97-AF65-F5344CB8AC3E}">
        <p14:creationId xmlns:p14="http://schemas.microsoft.com/office/powerpoint/2010/main" val="26133617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29964" y="1776198"/>
            <a:ext cx="9796848" cy="3570159"/>
          </a:xfrm>
        </p:spPr>
        <p:txBody>
          <a:bodyPr>
            <a:normAutofit/>
          </a:bodyPr>
          <a:lstStyle/>
          <a:p>
            <a:pPr marL="0" indent="0">
              <a:buNone/>
            </a:pPr>
            <a:r>
              <a:rPr lang="en-US" altLang="zh-TW" dirty="0" err="1"/>
              <a:t>root@kali</a:t>
            </a:r>
            <a:r>
              <a:rPr lang="en-US" altLang="zh-TW" dirty="0"/>
              <a:t>:~/Desktop# file flag</a:t>
            </a:r>
          </a:p>
          <a:p>
            <a:pPr marL="0" indent="0">
              <a:buNone/>
            </a:pPr>
            <a:r>
              <a:rPr lang="en-US" altLang="zh-TW" dirty="0"/>
              <a:t>flag: </a:t>
            </a:r>
            <a:r>
              <a:rPr lang="en-US" altLang="zh-TW" dirty="0" err="1"/>
              <a:t>gzip</a:t>
            </a:r>
            <a:r>
              <a:rPr lang="en-US" altLang="zh-TW" dirty="0"/>
              <a:t> compressed data, was "flag", last modified: Sun Jun 26 17:22:38 2016, from Unix</a:t>
            </a:r>
          </a:p>
          <a:p>
            <a:pPr marL="0" indent="0">
              <a:buNone/>
            </a:pPr>
            <a:r>
              <a:rPr lang="en-US" altLang="zh-TW" dirty="0" err="1"/>
              <a:t>root@kali</a:t>
            </a:r>
            <a:r>
              <a:rPr lang="en-US" altLang="zh-TW" dirty="0"/>
              <a:t>:~/Desktop# mv flag flag.gz</a:t>
            </a:r>
          </a:p>
          <a:p>
            <a:pPr marL="0" indent="0">
              <a:buNone/>
            </a:pPr>
            <a:r>
              <a:rPr lang="en-US" altLang="zh-TW" dirty="0" err="1"/>
              <a:t>root@kali</a:t>
            </a:r>
            <a:r>
              <a:rPr lang="en-US" altLang="zh-TW" dirty="0"/>
              <a:t>:~/Desktop# </a:t>
            </a:r>
            <a:r>
              <a:rPr lang="en-US" altLang="zh-TW" dirty="0" err="1"/>
              <a:t>gzip</a:t>
            </a:r>
            <a:r>
              <a:rPr lang="en-US" altLang="zh-TW" dirty="0"/>
              <a:t> -d flag.gz</a:t>
            </a:r>
          </a:p>
          <a:p>
            <a:pPr marL="0" indent="0">
              <a:buNone/>
            </a:pPr>
            <a:r>
              <a:rPr lang="en-US" altLang="zh-TW" dirty="0" err="1"/>
              <a:t>root@kali</a:t>
            </a:r>
            <a:r>
              <a:rPr lang="en-US" altLang="zh-TW" dirty="0"/>
              <a:t>:~/Desktop# cat  flag</a:t>
            </a:r>
          </a:p>
          <a:p>
            <a:pPr marL="0" indent="0">
              <a:buNone/>
            </a:pPr>
            <a:r>
              <a:rPr lang="en-US" altLang="zh-TW" dirty="0"/>
              <a:t>ABCTF{</a:t>
            </a:r>
            <a:r>
              <a:rPr lang="en-US" altLang="zh-TW" dirty="0" err="1"/>
              <a:t>broken_zipper</a:t>
            </a:r>
            <a:r>
              <a:rPr lang="en-US" altLang="zh-TW" dirty="0"/>
              <a:t>}</a:t>
            </a:r>
          </a:p>
        </p:txBody>
      </p:sp>
    </p:spTree>
    <p:extLst>
      <p:ext uri="{BB962C8B-B14F-4D97-AF65-F5344CB8AC3E}">
        <p14:creationId xmlns:p14="http://schemas.microsoft.com/office/powerpoint/2010/main" val="40342056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6220" y="2015921"/>
            <a:ext cx="10515600" cy="705688"/>
          </a:xfrm>
        </p:spPr>
        <p:txBody>
          <a:bodyPr/>
          <a:lstStyle/>
          <a:p>
            <a:r>
              <a:rPr lang="en-US" altLang="zh-TW" dirty="0" err="1"/>
              <a:t>gzip</a:t>
            </a:r>
            <a:r>
              <a:rPr lang="zh-TW" altLang="en-US" dirty="0"/>
              <a:t>命令的常用</a:t>
            </a:r>
            <a:r>
              <a:rPr lang="zh-TW" altLang="en-US" dirty="0" smtClean="0"/>
              <a:t>選項</a:t>
            </a:r>
            <a:endParaRPr lang="zh-TW" altLang="en-US" dirty="0"/>
          </a:p>
        </p:txBody>
      </p:sp>
      <p:sp>
        <p:nvSpPr>
          <p:cNvPr id="3" name="內容版面配置區 2"/>
          <p:cNvSpPr>
            <a:spLocks noGrp="1"/>
          </p:cNvSpPr>
          <p:nvPr>
            <p:ph idx="1"/>
          </p:nvPr>
        </p:nvSpPr>
        <p:spPr>
          <a:xfrm>
            <a:off x="708454" y="2797690"/>
            <a:ext cx="10793627" cy="3973813"/>
          </a:xfrm>
        </p:spPr>
        <p:txBody>
          <a:bodyPr>
            <a:normAutofit fontScale="70000" lnSpcReduction="20000"/>
          </a:bodyPr>
          <a:lstStyle/>
          <a:p>
            <a:pPr marL="0" indent="0">
              <a:buNone/>
            </a:pPr>
            <a:r>
              <a:rPr lang="en-US" altLang="zh-TW" dirty="0" smtClean="0"/>
              <a:t>-</a:t>
            </a:r>
            <a:r>
              <a:rPr lang="en-US" altLang="zh-TW" dirty="0"/>
              <a:t>c</a:t>
            </a:r>
            <a:r>
              <a:rPr lang="zh-TW" altLang="en-US" dirty="0"/>
              <a:t>，</a:t>
            </a:r>
            <a:r>
              <a:rPr lang="en-US" altLang="zh-TW" dirty="0"/>
              <a:t>--</a:t>
            </a:r>
            <a:r>
              <a:rPr lang="en-US" altLang="zh-TW" dirty="0" err="1"/>
              <a:t>stdout</a:t>
            </a:r>
            <a:r>
              <a:rPr lang="zh-TW" altLang="en-US" dirty="0"/>
              <a:t>將解壓縮的內容輸出到標準輸出，原檔案保持不變</a:t>
            </a:r>
          </a:p>
          <a:p>
            <a:pPr marL="0" indent="0">
              <a:buNone/>
            </a:pPr>
            <a:r>
              <a:rPr lang="en-US" altLang="zh-TW" b="1" dirty="0">
                <a:solidFill>
                  <a:srgbClr val="FF0000"/>
                </a:solidFill>
                <a:effectLst>
                  <a:outerShdw blurRad="38100" dist="38100" dir="2700000" algn="tl">
                    <a:srgbClr val="000000">
                      <a:alpha val="43137"/>
                    </a:srgbClr>
                  </a:outerShdw>
                </a:effectLst>
              </a:rPr>
              <a:t>-d</a:t>
            </a:r>
            <a:r>
              <a:rPr lang="zh-TW" altLang="en-US" b="1" dirty="0">
                <a:solidFill>
                  <a:srgbClr val="FF0000"/>
                </a:solidFill>
                <a:effectLst>
                  <a:outerShdw blurRad="38100" dist="38100" dir="2700000" algn="tl">
                    <a:srgbClr val="000000">
                      <a:alpha val="43137"/>
                    </a:srgbClr>
                  </a:outerShdw>
                </a:effectLst>
              </a:rPr>
              <a:t>，</a:t>
            </a:r>
            <a:r>
              <a:rPr lang="en-US" altLang="zh-TW" b="1" dirty="0">
                <a:solidFill>
                  <a:srgbClr val="FF0000"/>
                </a:solidFill>
                <a:effectLst>
                  <a:outerShdw blurRad="38100" dist="38100" dir="2700000" algn="tl">
                    <a:srgbClr val="000000">
                      <a:alpha val="43137"/>
                    </a:srgbClr>
                  </a:outerShdw>
                </a:effectLst>
              </a:rPr>
              <a:t>--decompress</a:t>
            </a:r>
            <a:r>
              <a:rPr lang="zh-TW" altLang="en-US" b="1" dirty="0">
                <a:solidFill>
                  <a:srgbClr val="FF0000"/>
                </a:solidFill>
                <a:effectLst>
                  <a:outerShdw blurRad="38100" dist="38100" dir="2700000" algn="tl">
                    <a:srgbClr val="000000">
                      <a:alpha val="43137"/>
                    </a:srgbClr>
                  </a:outerShdw>
                </a:effectLst>
              </a:rPr>
              <a:t>解壓縮</a:t>
            </a:r>
          </a:p>
          <a:p>
            <a:pPr marL="0" indent="0">
              <a:buNone/>
            </a:pPr>
            <a:r>
              <a:rPr lang="en-US" altLang="zh-TW" dirty="0"/>
              <a:t>-f</a:t>
            </a:r>
            <a:r>
              <a:rPr lang="zh-TW" altLang="en-US" dirty="0"/>
              <a:t>，</a:t>
            </a:r>
            <a:r>
              <a:rPr lang="en-US" altLang="zh-TW" dirty="0"/>
              <a:t>--force</a:t>
            </a:r>
            <a:r>
              <a:rPr lang="zh-TW" altLang="en-US" dirty="0"/>
              <a:t>強制覆蓋舊檔案</a:t>
            </a:r>
          </a:p>
          <a:p>
            <a:pPr marL="0" indent="0">
              <a:buNone/>
            </a:pPr>
            <a:r>
              <a:rPr lang="en-US" altLang="zh-TW" dirty="0"/>
              <a:t>-l</a:t>
            </a:r>
            <a:r>
              <a:rPr lang="zh-TW" altLang="en-US" dirty="0"/>
              <a:t>，</a:t>
            </a:r>
            <a:r>
              <a:rPr lang="en-US" altLang="zh-TW" dirty="0"/>
              <a:t>--list</a:t>
            </a:r>
            <a:r>
              <a:rPr lang="zh-TW" altLang="en-US" dirty="0"/>
              <a:t>列出壓縮包內儲存的原始檔案的資訊（如，解壓後的名字、壓縮率等）</a:t>
            </a:r>
          </a:p>
          <a:p>
            <a:pPr marL="0" indent="0">
              <a:buNone/>
            </a:pPr>
            <a:r>
              <a:rPr lang="en-US" altLang="zh-TW" dirty="0"/>
              <a:t>-n</a:t>
            </a:r>
            <a:r>
              <a:rPr lang="zh-TW" altLang="en-US" dirty="0"/>
              <a:t>，</a:t>
            </a:r>
            <a:r>
              <a:rPr lang="en-US" altLang="zh-TW" dirty="0"/>
              <a:t>--no-name</a:t>
            </a:r>
            <a:r>
              <a:rPr lang="zh-TW" altLang="en-US" dirty="0"/>
              <a:t>壓縮時不儲存原始檔案的檔案名和時間戳，解壓縮時不恢復原始檔案的檔案名和時間戳（此時，解出來的檔案，其檔案名為壓縮包的檔案名）</a:t>
            </a:r>
          </a:p>
          <a:p>
            <a:pPr marL="0" indent="0">
              <a:buNone/>
            </a:pPr>
            <a:r>
              <a:rPr lang="en-US" altLang="zh-TW" dirty="0"/>
              <a:t>-N</a:t>
            </a:r>
            <a:r>
              <a:rPr lang="zh-TW" altLang="en-US" dirty="0"/>
              <a:t>，</a:t>
            </a:r>
            <a:r>
              <a:rPr lang="en-US" altLang="zh-TW" dirty="0"/>
              <a:t>--name</a:t>
            </a:r>
            <a:r>
              <a:rPr lang="zh-TW" altLang="en-US" dirty="0"/>
              <a:t>壓縮時儲存原始檔案的檔案名和時間戳，解壓縮時恢復原始檔案的檔案名和時間戳</a:t>
            </a:r>
          </a:p>
          <a:p>
            <a:pPr marL="0" indent="0">
              <a:buNone/>
            </a:pPr>
            <a:r>
              <a:rPr lang="en-US" altLang="zh-TW" dirty="0"/>
              <a:t>-q</a:t>
            </a:r>
            <a:r>
              <a:rPr lang="zh-TW" altLang="en-US" dirty="0"/>
              <a:t>，</a:t>
            </a:r>
            <a:r>
              <a:rPr lang="en-US" altLang="zh-TW" dirty="0"/>
              <a:t>--quiet</a:t>
            </a:r>
            <a:r>
              <a:rPr lang="zh-TW" altLang="en-US" dirty="0"/>
              <a:t>抑制所有警告資訊</a:t>
            </a:r>
          </a:p>
          <a:p>
            <a:pPr marL="0" indent="0">
              <a:buNone/>
            </a:pPr>
            <a:r>
              <a:rPr lang="en-US" altLang="zh-TW" dirty="0"/>
              <a:t>-r</a:t>
            </a:r>
            <a:r>
              <a:rPr lang="zh-TW" altLang="en-US" dirty="0"/>
              <a:t>，</a:t>
            </a:r>
            <a:r>
              <a:rPr lang="en-US" altLang="zh-TW" dirty="0"/>
              <a:t>--recursive</a:t>
            </a:r>
            <a:r>
              <a:rPr lang="zh-TW" altLang="en-US" dirty="0"/>
              <a:t>遞迴</a:t>
            </a:r>
          </a:p>
          <a:p>
            <a:pPr marL="0" indent="0">
              <a:buNone/>
            </a:pPr>
            <a:r>
              <a:rPr lang="en-US" altLang="zh-TW" dirty="0"/>
              <a:t>-t</a:t>
            </a:r>
            <a:r>
              <a:rPr lang="zh-TW" altLang="en-US" dirty="0"/>
              <a:t>，</a:t>
            </a:r>
            <a:r>
              <a:rPr lang="en-US" altLang="zh-TW" dirty="0"/>
              <a:t>--test</a:t>
            </a:r>
            <a:r>
              <a:rPr lang="zh-TW" altLang="en-US" dirty="0"/>
              <a:t>測試壓縮檔案完整性</a:t>
            </a:r>
          </a:p>
          <a:p>
            <a:pPr marL="0" indent="0">
              <a:buNone/>
            </a:pPr>
            <a:r>
              <a:rPr lang="en-US" altLang="zh-TW" dirty="0"/>
              <a:t>-v</a:t>
            </a:r>
            <a:r>
              <a:rPr lang="zh-TW" altLang="en-US" dirty="0"/>
              <a:t>，</a:t>
            </a:r>
            <a:r>
              <a:rPr lang="en-US" altLang="zh-TW" dirty="0"/>
              <a:t>--verbose</a:t>
            </a:r>
            <a:r>
              <a:rPr lang="zh-TW" altLang="en-US" dirty="0"/>
              <a:t>冗餘模式（即顯示每一步的執行內容）</a:t>
            </a:r>
          </a:p>
          <a:p>
            <a:pPr marL="0" indent="0">
              <a:buNone/>
            </a:pPr>
            <a:r>
              <a:rPr lang="en-US" altLang="zh-TW" dirty="0"/>
              <a:t>-1</a:t>
            </a:r>
            <a:r>
              <a:rPr lang="zh-TW" altLang="en-US" dirty="0"/>
              <a:t>、</a:t>
            </a:r>
            <a:r>
              <a:rPr lang="en-US" altLang="zh-TW" dirty="0"/>
              <a:t>-2</a:t>
            </a:r>
            <a:r>
              <a:rPr lang="zh-TW" altLang="en-US" dirty="0"/>
              <a:t>、</a:t>
            </a:r>
            <a:r>
              <a:rPr lang="en-US" altLang="zh-TW" dirty="0"/>
              <a:t>...</a:t>
            </a:r>
            <a:r>
              <a:rPr lang="zh-TW" altLang="en-US" dirty="0"/>
              <a:t>、</a:t>
            </a:r>
            <a:r>
              <a:rPr lang="en-US" altLang="zh-TW" dirty="0"/>
              <a:t>-9</a:t>
            </a:r>
            <a:r>
              <a:rPr lang="zh-TW" altLang="en-US" dirty="0"/>
              <a:t>壓縮率依次增大，速度依次減慢，預設為</a:t>
            </a:r>
            <a:r>
              <a:rPr lang="en-US" altLang="zh-TW" dirty="0"/>
              <a:t>-6</a:t>
            </a:r>
          </a:p>
          <a:p>
            <a:endParaRPr lang="zh-TW" altLang="en-US" dirty="0"/>
          </a:p>
        </p:txBody>
      </p:sp>
      <p:sp>
        <p:nvSpPr>
          <p:cNvPr id="4" name="矩形 3"/>
          <p:cNvSpPr/>
          <p:nvPr/>
        </p:nvSpPr>
        <p:spPr>
          <a:xfrm>
            <a:off x="356286" y="261595"/>
            <a:ext cx="11145795" cy="1754326"/>
          </a:xfrm>
          <a:prstGeom prst="rect">
            <a:avLst/>
          </a:prstGeom>
        </p:spPr>
        <p:txBody>
          <a:bodyPr wrap="square">
            <a:spAutoFit/>
          </a:bodyPr>
          <a:lstStyle/>
          <a:p>
            <a:r>
              <a:rPr lang="en-US" altLang="zh-CN" dirty="0" err="1" smtClean="0"/>
              <a:t>gzip</a:t>
            </a:r>
            <a:r>
              <a:rPr lang="zh-CN" altLang="en-US" dirty="0" smtClean="0"/>
              <a:t>命令用來壓縮檔</a:t>
            </a:r>
            <a:r>
              <a:rPr lang="zh-TW" altLang="en-US" dirty="0" smtClean="0"/>
              <a:t>案</a:t>
            </a:r>
            <a:r>
              <a:rPr lang="zh-CN" altLang="en-US" dirty="0" smtClean="0"/>
              <a:t>。</a:t>
            </a:r>
            <a:r>
              <a:rPr lang="en-US" altLang="zh-CN" dirty="0" err="1" smtClean="0"/>
              <a:t>gzip</a:t>
            </a:r>
            <a:r>
              <a:rPr lang="zh-CN" altLang="en-US" dirty="0" smtClean="0"/>
              <a:t>是個使用廣泛的壓縮程式，檔經它壓縮過後，其名稱後面會多處“</a:t>
            </a:r>
            <a:r>
              <a:rPr lang="en-US" altLang="zh-CN" dirty="0" smtClean="0"/>
              <a:t>.</a:t>
            </a:r>
            <a:r>
              <a:rPr lang="en-US" altLang="zh-CN" dirty="0" err="1"/>
              <a:t>gz</a:t>
            </a:r>
            <a:r>
              <a:rPr lang="en-US" altLang="zh-CN" dirty="0" smtClean="0"/>
              <a:t>”</a:t>
            </a:r>
            <a:r>
              <a:rPr lang="zh-CN" altLang="en-US" dirty="0" smtClean="0"/>
              <a:t>副檔名。</a:t>
            </a:r>
          </a:p>
          <a:p>
            <a:endParaRPr lang="zh-CN" altLang="en-US" dirty="0"/>
          </a:p>
          <a:p>
            <a:r>
              <a:rPr lang="en-US" altLang="zh-CN" dirty="0" err="1"/>
              <a:t>gzip</a:t>
            </a:r>
            <a:r>
              <a:rPr lang="zh-CN" altLang="en-US" dirty="0"/>
              <a:t>是在</a:t>
            </a:r>
            <a:r>
              <a:rPr lang="en-US" altLang="zh-CN" dirty="0" smtClean="0"/>
              <a:t>Linux</a:t>
            </a:r>
            <a:r>
              <a:rPr lang="zh-CN" altLang="en-US" dirty="0" smtClean="0"/>
              <a:t>系統中經常使用的一個對檔進行壓縮和解壓縮的命令，既方便又好用。</a:t>
            </a:r>
            <a:r>
              <a:rPr lang="en-US" altLang="zh-CN" dirty="0" err="1" smtClean="0"/>
              <a:t>gzip</a:t>
            </a:r>
            <a:r>
              <a:rPr lang="zh-CN" altLang="en-US" dirty="0" smtClean="0"/>
              <a:t>不僅可以用來壓縮大的、較少使用的檔以節省磁碟空間，還可以和</a:t>
            </a:r>
            <a:r>
              <a:rPr lang="en-US" altLang="zh-CN" dirty="0" smtClean="0"/>
              <a:t>tar</a:t>
            </a:r>
            <a:r>
              <a:rPr lang="zh-CN" altLang="en-US" dirty="0" smtClean="0"/>
              <a:t>命令一起構成</a:t>
            </a:r>
            <a:r>
              <a:rPr lang="en-US" altLang="zh-CN" dirty="0" smtClean="0"/>
              <a:t>Linux</a:t>
            </a:r>
            <a:r>
              <a:rPr lang="zh-CN" altLang="en-US" dirty="0" smtClean="0"/>
              <a:t>作業系統中比較流行的壓縮檔格式。據統計，</a:t>
            </a:r>
            <a:r>
              <a:rPr lang="en-US" altLang="zh-CN" dirty="0" err="1" smtClean="0"/>
              <a:t>gzip</a:t>
            </a:r>
            <a:r>
              <a:rPr lang="zh-CN" altLang="en-US" dirty="0" smtClean="0"/>
              <a:t>命令對文字檔有</a:t>
            </a:r>
            <a:r>
              <a:rPr lang="en-US" altLang="zh-CN" dirty="0" smtClean="0"/>
              <a:t>60</a:t>
            </a:r>
            <a:r>
              <a:rPr lang="en-US" altLang="zh-CN" dirty="0"/>
              <a:t>%</a:t>
            </a:r>
            <a:r>
              <a:rPr lang="zh-CN" altLang="en-US" dirty="0"/>
              <a:t>～</a:t>
            </a:r>
            <a:r>
              <a:rPr lang="en-US" altLang="zh-CN" dirty="0"/>
              <a:t>70</a:t>
            </a:r>
            <a:r>
              <a:rPr lang="en-US" altLang="zh-CN" dirty="0" smtClean="0"/>
              <a:t>%</a:t>
            </a:r>
            <a:r>
              <a:rPr lang="zh-CN" altLang="en-US" dirty="0" smtClean="0"/>
              <a:t>的壓縮率。減少檔大小有兩個明顯的好處，一是可以減少存儲空間，二是通過網路傳輸檔時，可以減少傳輸的時間。</a:t>
            </a:r>
            <a:endParaRPr lang="zh-TW" altLang="en-US" dirty="0"/>
          </a:p>
        </p:txBody>
      </p:sp>
    </p:spTree>
    <p:extLst>
      <p:ext uri="{BB962C8B-B14F-4D97-AF65-F5344CB8AC3E}">
        <p14:creationId xmlns:p14="http://schemas.microsoft.com/office/powerpoint/2010/main" val="3943340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rotWithShape="1">
          <a:blip r:embed="rId2"/>
          <a:srcRect l="10000" r="9999"/>
          <a:stretch/>
        </p:blipFill>
        <p:spPr>
          <a:xfrm>
            <a:off x="5770085" y="1515763"/>
            <a:ext cx="2974340" cy="4768810"/>
          </a:xfrm>
          <a:prstGeom prst="rect">
            <a:avLst/>
          </a:prstGeom>
        </p:spPr>
      </p:pic>
      <p:pic>
        <p:nvPicPr>
          <p:cNvPr id="6" name="內容版面配置區 5"/>
          <p:cNvPicPr>
            <a:picLocks noGrp="1" noChangeAspect="1"/>
          </p:cNvPicPr>
          <p:nvPr>
            <p:ph sz="half" idx="2"/>
          </p:nvPr>
        </p:nvPicPr>
        <p:blipFill>
          <a:blip r:embed="rId3"/>
          <a:stretch>
            <a:fillRect/>
          </a:stretch>
        </p:blipFill>
        <p:spPr>
          <a:xfrm>
            <a:off x="8744425" y="1647568"/>
            <a:ext cx="3031986" cy="4702970"/>
          </a:xfrm>
          <a:prstGeom prst="rect">
            <a:avLst/>
          </a:prstGeom>
        </p:spPr>
      </p:pic>
      <p:sp>
        <p:nvSpPr>
          <p:cNvPr id="2" name="矩形 1"/>
          <p:cNvSpPr/>
          <p:nvPr/>
        </p:nvSpPr>
        <p:spPr>
          <a:xfrm>
            <a:off x="0" y="451707"/>
            <a:ext cx="12192000" cy="830997"/>
          </a:xfrm>
          <a:prstGeom prst="rect">
            <a:avLst/>
          </a:prstGeom>
          <a:solidFill>
            <a:schemeClr val="accent4">
              <a:lumMod val="50000"/>
            </a:schemeClr>
          </a:solidFill>
        </p:spPr>
        <p:txBody>
          <a:bodyPr wrap="square">
            <a:spAutoFit/>
          </a:bodyPr>
          <a:lstStyle/>
          <a:p>
            <a:r>
              <a:rPr lang="en-US" altLang="zh-TW" sz="4800" dirty="0" smtClean="0">
                <a:solidFill>
                  <a:schemeClr val="bg1"/>
                </a:solidFill>
              </a:rPr>
              <a:t>Data Hiding and STEGANOGRAPHY</a:t>
            </a:r>
            <a:endParaRPr lang="zh-TW" altLang="en-US" sz="4800" dirty="0">
              <a:solidFill>
                <a:schemeClr val="bg1"/>
              </a:solidFill>
            </a:endParaRPr>
          </a:p>
        </p:txBody>
      </p:sp>
      <p:pic>
        <p:nvPicPr>
          <p:cNvPr id="3" name="圖片 2"/>
          <p:cNvPicPr>
            <a:picLocks noChangeAspect="1"/>
          </p:cNvPicPr>
          <p:nvPr/>
        </p:nvPicPr>
        <p:blipFill>
          <a:blip r:embed="rId4"/>
          <a:stretch>
            <a:fillRect/>
          </a:stretch>
        </p:blipFill>
        <p:spPr>
          <a:xfrm>
            <a:off x="318958" y="1515763"/>
            <a:ext cx="3812806" cy="5042242"/>
          </a:xfrm>
          <a:prstGeom prst="rect">
            <a:avLst/>
          </a:prstGeom>
        </p:spPr>
      </p:pic>
      <p:sp>
        <p:nvSpPr>
          <p:cNvPr id="4" name="矩形 3"/>
          <p:cNvSpPr/>
          <p:nvPr/>
        </p:nvSpPr>
        <p:spPr>
          <a:xfrm>
            <a:off x="3888243" y="1598396"/>
            <a:ext cx="2125363" cy="4801314"/>
          </a:xfrm>
          <a:prstGeom prst="rect">
            <a:avLst/>
          </a:prstGeom>
          <a:solidFill>
            <a:srgbClr val="FFFF00"/>
          </a:solidFill>
        </p:spPr>
        <p:txBody>
          <a:bodyPr wrap="square">
            <a:spAutoFit/>
          </a:bodyPr>
          <a:lstStyle/>
          <a:p>
            <a:r>
              <a:rPr lang="zh-TW" altLang="en-US" dirty="0" smtClean="0"/>
              <a:t>隱寫術是一門關於信息隱藏的技巧與科學，所謂信息隱藏指的是不讓除預期的接收者之外的任何人知曉信息的傳遞事件或者信息的內容。</a:t>
            </a:r>
            <a:endParaRPr lang="en-US" altLang="zh-TW" dirty="0" smtClean="0"/>
          </a:p>
          <a:p>
            <a:endParaRPr lang="en-US" altLang="zh-TW" dirty="0"/>
          </a:p>
          <a:p>
            <a:r>
              <a:rPr lang="zh-TW" altLang="en-US" dirty="0" smtClean="0"/>
              <a:t>隱寫術的英文叫做</a:t>
            </a:r>
            <a:r>
              <a:rPr lang="en-US" altLang="zh-TW" dirty="0" smtClean="0"/>
              <a:t>Steganography</a:t>
            </a:r>
            <a:r>
              <a:rPr lang="zh-TW" altLang="en-US" dirty="0" smtClean="0"/>
              <a:t>，來源於特里特米烏斯的一本講述密碼學與隱寫術的著作</a:t>
            </a:r>
            <a:r>
              <a:rPr lang="en-US" altLang="zh-TW" dirty="0" err="1" smtClean="0"/>
              <a:t>Steganographia</a:t>
            </a:r>
            <a:r>
              <a:rPr lang="zh-TW" altLang="en-US" dirty="0" smtClean="0"/>
              <a:t>，該書書名源於希臘語，意為「隱秘書寫」</a:t>
            </a:r>
          </a:p>
        </p:txBody>
      </p:sp>
    </p:spTree>
    <p:extLst>
      <p:ext uri="{BB962C8B-B14F-4D97-AF65-F5344CB8AC3E}">
        <p14:creationId xmlns:p14="http://schemas.microsoft.com/office/powerpoint/2010/main" val="38971723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847070"/>
            <a:ext cx="12192000" cy="17876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chemeClr val="bg1"/>
                </a:solidFill>
              </a:rPr>
              <a:t>ABCTF 2016 : best-ganondorf-50</a:t>
            </a:r>
            <a:endParaRPr lang="zh-TW" altLang="en-US" sz="4800" dirty="0">
              <a:solidFill>
                <a:schemeClr val="bg1"/>
              </a:solidFill>
            </a:endParaRPr>
          </a:p>
        </p:txBody>
      </p:sp>
      <p:sp>
        <p:nvSpPr>
          <p:cNvPr id="6" name="矩形 5"/>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7" name="加號 6"/>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965621" y="6063454"/>
            <a:ext cx="6260757" cy="369332"/>
          </a:xfrm>
          <a:prstGeom prst="rect">
            <a:avLst/>
          </a:prstGeom>
        </p:spPr>
        <p:txBody>
          <a:bodyPr wrap="square">
            <a:spAutoFit/>
          </a:bodyPr>
          <a:lstStyle/>
          <a:p>
            <a:r>
              <a:rPr lang="en-US" altLang="zh-TW" dirty="0"/>
              <a:t>http://blog.squareroots.de/en/2014/08/hitcon-ctf-2014-puzzle/</a:t>
            </a:r>
            <a:endParaRPr lang="zh-TW" altLang="en-US" dirty="0"/>
          </a:p>
        </p:txBody>
      </p:sp>
    </p:spTree>
    <p:extLst>
      <p:ext uri="{BB962C8B-B14F-4D97-AF65-F5344CB8AC3E}">
        <p14:creationId xmlns:p14="http://schemas.microsoft.com/office/powerpoint/2010/main" val="9576289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查看檔案格式</a:t>
            </a:r>
            <a:endParaRPr lang="zh-TW" altLang="en-US" dirty="0"/>
          </a:p>
        </p:txBody>
      </p:sp>
      <p:sp>
        <p:nvSpPr>
          <p:cNvPr id="3" name="內容版面配置區 2"/>
          <p:cNvSpPr>
            <a:spLocks noGrp="1"/>
          </p:cNvSpPr>
          <p:nvPr>
            <p:ph idx="1"/>
          </p:nvPr>
        </p:nvSpPr>
        <p:spPr/>
        <p:txBody>
          <a:bodyPr/>
          <a:lstStyle/>
          <a:p>
            <a:pPr marL="0" indent="0">
              <a:buNone/>
            </a:pPr>
            <a:r>
              <a:rPr lang="en-US" altLang="zh-TW" dirty="0" err="1"/>
              <a:t>root@kali</a:t>
            </a:r>
            <a:r>
              <a:rPr lang="en-US" altLang="zh-TW" dirty="0"/>
              <a:t>:~/Desktop# file ezmonay.jpg</a:t>
            </a:r>
          </a:p>
          <a:p>
            <a:pPr marL="0" indent="0">
              <a:buNone/>
            </a:pPr>
            <a:r>
              <a:rPr lang="en-US" altLang="zh-TW" dirty="0"/>
              <a:t>ezmonay.jpg: PDP-11 UNIX/RT </a:t>
            </a:r>
            <a:r>
              <a:rPr lang="en-US" altLang="zh-TW" dirty="0" err="1"/>
              <a:t>ldp</a:t>
            </a:r>
            <a:endParaRPr lang="zh-TW" altLang="en-US" dirty="0"/>
          </a:p>
        </p:txBody>
      </p:sp>
      <p:sp>
        <p:nvSpPr>
          <p:cNvPr id="4" name="矩形 3"/>
          <p:cNvSpPr/>
          <p:nvPr/>
        </p:nvSpPr>
        <p:spPr>
          <a:xfrm>
            <a:off x="838200" y="3112528"/>
            <a:ext cx="10455876" cy="584775"/>
          </a:xfrm>
          <a:prstGeom prst="rect">
            <a:avLst/>
          </a:prstGeom>
          <a:solidFill>
            <a:schemeClr val="accent6">
              <a:lumMod val="20000"/>
              <a:lumOff val="80000"/>
            </a:schemeClr>
          </a:solidFill>
        </p:spPr>
        <p:txBody>
          <a:bodyPr wrap="square">
            <a:spAutoFit/>
          </a:bodyPr>
          <a:lstStyle/>
          <a:p>
            <a:r>
              <a:rPr lang="en-US" altLang="zh-TW" sz="3200" b="1" dirty="0">
                <a:effectLst>
                  <a:outerShdw blurRad="38100" dist="38100" dir="2700000" algn="tl">
                    <a:srgbClr val="000000">
                      <a:alpha val="43137"/>
                    </a:srgbClr>
                  </a:outerShdw>
                </a:effectLst>
              </a:rPr>
              <a:t>List of file </a:t>
            </a:r>
            <a:r>
              <a:rPr lang="en-US" altLang="zh-TW" sz="3200" b="1" dirty="0" smtClean="0">
                <a:effectLst>
                  <a:outerShdw blurRad="38100" dist="38100" dir="2700000" algn="tl">
                    <a:srgbClr val="000000">
                      <a:alpha val="43137"/>
                    </a:srgbClr>
                  </a:outerShdw>
                </a:effectLst>
              </a:rPr>
              <a:t>signatures</a:t>
            </a:r>
            <a:r>
              <a:rPr lang="zh-TW" altLang="en-US" sz="3200" b="1" dirty="0" smtClean="0">
                <a:effectLst>
                  <a:outerShdw blurRad="38100" dist="38100" dir="2700000" algn="tl">
                    <a:srgbClr val="000000">
                      <a:alpha val="43137"/>
                    </a:srgbClr>
                  </a:outerShdw>
                </a:effectLst>
              </a:rPr>
              <a:t>檔案格式特徵</a:t>
            </a:r>
            <a:endParaRPr lang="zh-TW" altLang="en-US" sz="3200" b="1" dirty="0">
              <a:effectLst>
                <a:outerShdw blurRad="38100" dist="38100" dir="2700000" algn="tl">
                  <a:srgbClr val="000000">
                    <a:alpha val="43137"/>
                  </a:srgbClr>
                </a:outerShdw>
              </a:effectLst>
            </a:endParaRPr>
          </a:p>
        </p:txBody>
      </p:sp>
      <p:sp>
        <p:nvSpPr>
          <p:cNvPr id="5" name="矩形 4"/>
          <p:cNvSpPr/>
          <p:nvPr/>
        </p:nvSpPr>
        <p:spPr>
          <a:xfrm>
            <a:off x="1053946" y="3697303"/>
            <a:ext cx="5124929" cy="369332"/>
          </a:xfrm>
          <a:prstGeom prst="rect">
            <a:avLst/>
          </a:prstGeom>
        </p:spPr>
        <p:txBody>
          <a:bodyPr wrap="none">
            <a:spAutoFit/>
          </a:bodyPr>
          <a:lstStyle/>
          <a:p>
            <a:r>
              <a:rPr lang="en-US" altLang="zh-TW" dirty="0"/>
              <a:t>https://en.wikipedia.org/wiki/List_of_file_signatures</a:t>
            </a:r>
            <a:endParaRPr lang="zh-TW" altLang="en-US" dirty="0"/>
          </a:p>
        </p:txBody>
      </p:sp>
      <p:graphicFrame>
        <p:nvGraphicFramePr>
          <p:cNvPr id="7" name="表格 6"/>
          <p:cNvGraphicFramePr>
            <a:graphicFrameLocks noGrp="1"/>
          </p:cNvGraphicFramePr>
          <p:nvPr/>
        </p:nvGraphicFramePr>
        <p:xfrm>
          <a:off x="808338" y="4351856"/>
          <a:ext cx="10515600" cy="1280160"/>
        </p:xfrm>
        <a:graphic>
          <a:graphicData uri="http://schemas.openxmlformats.org/drawingml/2006/table">
            <a:tbl>
              <a:tblPr/>
              <a:tblGrid>
                <a:gridCol w="2103120"/>
                <a:gridCol w="2103120"/>
                <a:gridCol w="866105"/>
                <a:gridCol w="1845578"/>
                <a:gridCol w="3597677"/>
              </a:tblGrid>
              <a:tr h="0">
                <a:tc>
                  <a:txBody>
                    <a:bodyPr/>
                    <a:lstStyle/>
                    <a:p>
                      <a:pPr algn="ctr"/>
                      <a:r>
                        <a:rPr lang="en-US" dirty="0">
                          <a:effectLst/>
                        </a:rPr>
                        <a:t>File extension</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Description</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Offset</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ISO 8859-1</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Hex signature</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r>
              <a:tr h="0">
                <a:tc>
                  <a:txBody>
                    <a:bodyPr/>
                    <a:lstStyle/>
                    <a:p>
                      <a:r>
                        <a:rPr lang="en-US" dirty="0">
                          <a:effectLst/>
                        </a:rPr>
                        <a:t>jpg</a:t>
                      </a:r>
                      <a:br>
                        <a:rPr lang="en-US" dirty="0">
                          <a:effectLst/>
                        </a:rPr>
                      </a:br>
                      <a:r>
                        <a:rPr lang="en-US" dirty="0">
                          <a:effectLst/>
                        </a:rPr>
                        <a:t>jpeg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u="none" strike="noStrike" dirty="0">
                          <a:solidFill>
                            <a:srgbClr val="0B0080"/>
                          </a:solidFill>
                          <a:effectLst/>
                          <a:hlinkClick r:id="rId2" tooltip="JPEG"/>
                        </a:rPr>
                        <a:t>JPEG</a:t>
                      </a:r>
                      <a:r>
                        <a:rPr lang="en-US" dirty="0">
                          <a:effectLst/>
                        </a:rPr>
                        <a:t> raw or in the </a:t>
                      </a:r>
                      <a:r>
                        <a:rPr lang="en-US" u="none" strike="noStrike" dirty="0">
                          <a:solidFill>
                            <a:srgbClr val="0B0080"/>
                          </a:solidFill>
                          <a:effectLst/>
                          <a:hlinkClick r:id="rId3" tooltip="JFIF"/>
                        </a:rPr>
                        <a:t>JFIF</a:t>
                      </a:r>
                      <a:r>
                        <a:rPr lang="en-US" dirty="0">
                          <a:effectLst/>
                        </a:rPr>
                        <a:t> or </a:t>
                      </a:r>
                      <a:r>
                        <a:rPr lang="en-US" u="none" strike="noStrike" dirty="0" err="1">
                          <a:solidFill>
                            <a:srgbClr val="0B0080"/>
                          </a:solidFill>
                          <a:effectLst/>
                          <a:hlinkClick r:id="rId4" tooltip="Exif"/>
                        </a:rPr>
                        <a:t>Exif</a:t>
                      </a:r>
                      <a:r>
                        <a:rPr lang="en-US" dirty="0">
                          <a:effectLst/>
                        </a:rPr>
                        <a:t> file format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altLang="zh-TW" dirty="0">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dirty="0" err="1">
                          <a:effectLst/>
                        </a:rPr>
                        <a:t>ÿØÿÛ</a:t>
                      </a:r>
                      <a:r>
                        <a:rPr lang="en-US" dirty="0">
                          <a:effectLst/>
                        </a:rPr>
                        <a:t> </a:t>
                      </a:r>
                      <a:br>
                        <a:rPr lang="en-US" dirty="0">
                          <a:effectLst/>
                        </a:rPr>
                      </a:br>
                      <a:r>
                        <a:rPr lang="en-US" dirty="0" err="1">
                          <a:effectLst/>
                        </a:rPr>
                        <a:t>ÿØÿà</a:t>
                      </a:r>
                      <a:r>
                        <a:rPr lang="en-US" dirty="0">
                          <a:effectLst/>
                        </a:rPr>
                        <a:t> ..J F IF.. </a:t>
                      </a:r>
                      <a:br>
                        <a:rPr lang="en-US" dirty="0">
                          <a:effectLst/>
                        </a:rPr>
                      </a:br>
                      <a:r>
                        <a:rPr lang="en-US" dirty="0" err="1">
                          <a:effectLst/>
                        </a:rPr>
                        <a:t>ÿØÿá</a:t>
                      </a:r>
                      <a:r>
                        <a:rPr lang="en-US" dirty="0">
                          <a:effectLst/>
                        </a:rPr>
                        <a:t> ..E x if.. </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it-IT" b="1" dirty="0">
                          <a:solidFill>
                            <a:srgbClr val="FF0000"/>
                          </a:solidFill>
                          <a:effectLst>
                            <a:outerShdw blurRad="38100" dist="38100" dir="2700000" algn="tl">
                              <a:srgbClr val="000000">
                                <a:alpha val="43137"/>
                              </a:srgbClr>
                            </a:outerShdw>
                          </a:effectLst>
                        </a:rPr>
                        <a:t>FF D8 FF </a:t>
                      </a:r>
                      <a:r>
                        <a:rPr lang="it-IT" dirty="0">
                          <a:effectLst/>
                        </a:rPr>
                        <a:t>DB </a:t>
                      </a:r>
                      <a:br>
                        <a:rPr lang="it-IT" dirty="0">
                          <a:effectLst/>
                        </a:rPr>
                      </a:br>
                      <a:r>
                        <a:rPr lang="it-IT" b="1" dirty="0">
                          <a:solidFill>
                            <a:srgbClr val="FF0000"/>
                          </a:solidFill>
                          <a:effectLst>
                            <a:outerShdw blurRad="38100" dist="38100" dir="2700000" algn="tl">
                              <a:srgbClr val="000000">
                                <a:alpha val="43137"/>
                              </a:srgbClr>
                            </a:outerShdw>
                          </a:effectLst>
                        </a:rPr>
                        <a:t>FF D8 FF </a:t>
                      </a:r>
                      <a:r>
                        <a:rPr lang="it-IT" dirty="0">
                          <a:effectLst/>
                        </a:rPr>
                        <a:t>E0 ?? ?? 4A 46 49 46 00 01 </a:t>
                      </a:r>
                      <a:br>
                        <a:rPr lang="it-IT" dirty="0">
                          <a:effectLst/>
                        </a:rPr>
                      </a:br>
                      <a:r>
                        <a:rPr lang="it-IT" b="1" dirty="0">
                          <a:solidFill>
                            <a:srgbClr val="FF0000"/>
                          </a:solidFill>
                          <a:effectLst>
                            <a:outerShdw blurRad="38100" dist="38100" dir="2700000" algn="tl">
                              <a:srgbClr val="000000">
                                <a:alpha val="43137"/>
                              </a:srgbClr>
                            </a:outerShdw>
                          </a:effectLst>
                        </a:rPr>
                        <a:t>FF D8 FF </a:t>
                      </a:r>
                      <a:r>
                        <a:rPr lang="it-IT" dirty="0">
                          <a:effectLst/>
                        </a:rPr>
                        <a:t>E1 ?? ?? 45 78 69 66 00 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r>
            </a:tbl>
          </a:graphicData>
        </a:graphic>
      </p:graphicFrame>
    </p:spTree>
    <p:extLst>
      <p:ext uri="{BB962C8B-B14F-4D97-AF65-F5344CB8AC3E}">
        <p14:creationId xmlns:p14="http://schemas.microsoft.com/office/powerpoint/2010/main" val="37107346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9526" y="3390647"/>
            <a:ext cx="4946171" cy="1200329"/>
          </a:xfrm>
          <a:prstGeom prst="rect">
            <a:avLst/>
          </a:prstGeom>
        </p:spPr>
        <p:txBody>
          <a:bodyPr wrap="square">
            <a:spAutoFit/>
          </a:bodyPr>
          <a:lstStyle/>
          <a:p>
            <a:r>
              <a:rPr lang="en-US" altLang="zh-TW" dirty="0" smtClean="0"/>
              <a:t>Usage</a:t>
            </a:r>
            <a:r>
              <a:rPr lang="en-US" altLang="zh-TW" dirty="0"/>
              <a:t>:</a:t>
            </a:r>
          </a:p>
          <a:p>
            <a:r>
              <a:rPr lang="en-US" altLang="zh-TW" dirty="0"/>
              <a:t>       </a:t>
            </a:r>
            <a:r>
              <a:rPr lang="en-US" altLang="zh-TW" dirty="0" err="1"/>
              <a:t>xxd</a:t>
            </a:r>
            <a:r>
              <a:rPr lang="en-US" altLang="zh-TW" dirty="0"/>
              <a:t> [options] [</a:t>
            </a:r>
            <a:r>
              <a:rPr lang="en-US" altLang="zh-TW" dirty="0" err="1"/>
              <a:t>infile</a:t>
            </a:r>
            <a:r>
              <a:rPr lang="en-US" altLang="zh-TW" dirty="0"/>
              <a:t> [</a:t>
            </a:r>
            <a:r>
              <a:rPr lang="en-US" altLang="zh-TW" dirty="0" err="1"/>
              <a:t>outfile</a:t>
            </a:r>
            <a:r>
              <a:rPr lang="en-US" altLang="zh-TW" dirty="0"/>
              <a:t>]]</a:t>
            </a:r>
          </a:p>
          <a:p>
            <a:r>
              <a:rPr lang="en-US" altLang="zh-TW" dirty="0"/>
              <a:t>    or</a:t>
            </a:r>
          </a:p>
          <a:p>
            <a:r>
              <a:rPr lang="en-US" altLang="zh-TW" dirty="0"/>
              <a:t>       </a:t>
            </a:r>
            <a:r>
              <a:rPr lang="en-US" altLang="zh-TW" dirty="0" err="1"/>
              <a:t>xxd</a:t>
            </a:r>
            <a:r>
              <a:rPr lang="en-US" altLang="zh-TW" dirty="0"/>
              <a:t> -r [-s [-]offset] [-c cols] [-</a:t>
            </a:r>
            <a:r>
              <a:rPr lang="en-US" altLang="zh-TW" dirty="0" err="1"/>
              <a:t>ps</a:t>
            </a:r>
            <a:r>
              <a:rPr lang="en-US" altLang="zh-TW" dirty="0"/>
              <a:t>] [</a:t>
            </a:r>
            <a:r>
              <a:rPr lang="en-US" altLang="zh-TW" dirty="0" err="1"/>
              <a:t>infile</a:t>
            </a:r>
            <a:r>
              <a:rPr lang="en-US" altLang="zh-TW" dirty="0"/>
              <a:t> [</a:t>
            </a:r>
            <a:r>
              <a:rPr lang="en-US" altLang="zh-TW" dirty="0" err="1"/>
              <a:t>outfile</a:t>
            </a:r>
            <a:r>
              <a:rPr lang="en-US" altLang="zh-TW" dirty="0"/>
              <a:t>]]</a:t>
            </a:r>
          </a:p>
        </p:txBody>
      </p:sp>
      <p:sp>
        <p:nvSpPr>
          <p:cNvPr id="5" name="矩形 4"/>
          <p:cNvSpPr/>
          <p:nvPr/>
        </p:nvSpPr>
        <p:spPr>
          <a:xfrm>
            <a:off x="446989" y="2439505"/>
            <a:ext cx="1182503" cy="584775"/>
          </a:xfrm>
          <a:prstGeom prst="rect">
            <a:avLst/>
          </a:prstGeom>
        </p:spPr>
        <p:txBody>
          <a:bodyPr wrap="none">
            <a:spAutoFit/>
          </a:bodyPr>
          <a:lstStyle/>
          <a:p>
            <a:r>
              <a:rPr lang="en-US" altLang="zh-TW" sz="3200" dirty="0" err="1"/>
              <a:t>xxd</a:t>
            </a:r>
            <a:r>
              <a:rPr lang="en-US" altLang="zh-TW" sz="3200" dirty="0"/>
              <a:t> -h</a:t>
            </a:r>
          </a:p>
        </p:txBody>
      </p:sp>
      <p:sp>
        <p:nvSpPr>
          <p:cNvPr id="6" name="矩形 5"/>
          <p:cNvSpPr/>
          <p:nvPr/>
        </p:nvSpPr>
        <p:spPr>
          <a:xfrm>
            <a:off x="380231" y="1959679"/>
            <a:ext cx="3877985" cy="369332"/>
          </a:xfrm>
          <a:prstGeom prst="rect">
            <a:avLst/>
          </a:prstGeom>
        </p:spPr>
        <p:txBody>
          <a:bodyPr wrap="none">
            <a:spAutoFit/>
          </a:bodyPr>
          <a:lstStyle/>
          <a:p>
            <a:r>
              <a:rPr lang="zh-CN" altLang="en-US" b="1" dirty="0" smtClean="0">
                <a:effectLst>
                  <a:outerShdw blurRad="38100" dist="38100" dir="2700000" algn="tl">
                    <a:srgbClr val="000000">
                      <a:alpha val="43137"/>
                    </a:srgbClr>
                  </a:outerShdw>
                </a:effectLst>
              </a:rPr>
              <a:t>將一個檔以十六進位的形式顯示出來</a:t>
            </a:r>
            <a:endParaRPr lang="zh-TW" altLang="en-US" b="1" dirty="0">
              <a:effectLst>
                <a:outerShdw blurRad="38100" dist="38100" dir="2700000" algn="tl">
                  <a:srgbClr val="000000">
                    <a:alpha val="43137"/>
                  </a:srgbClr>
                </a:outerShdw>
              </a:effectLst>
            </a:endParaRPr>
          </a:p>
        </p:txBody>
      </p:sp>
      <p:sp>
        <p:nvSpPr>
          <p:cNvPr id="7" name="矩形 6"/>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a:solidFill>
                  <a:schemeClr val="bg1"/>
                </a:solidFill>
              </a:rPr>
              <a:t>使用</a:t>
            </a:r>
            <a:r>
              <a:rPr lang="en-US" altLang="zh-TW" sz="3200" dirty="0" err="1">
                <a:solidFill>
                  <a:schemeClr val="bg1"/>
                </a:solidFill>
              </a:rPr>
              <a:t>xxd</a:t>
            </a:r>
            <a:r>
              <a:rPr lang="zh-TW" altLang="en-US" sz="3200" dirty="0">
                <a:solidFill>
                  <a:schemeClr val="bg1"/>
                </a:solidFill>
              </a:rPr>
              <a:t>查看檔案格式</a:t>
            </a:r>
          </a:p>
        </p:txBody>
      </p:sp>
      <p:sp>
        <p:nvSpPr>
          <p:cNvPr id="3" name="內容版面配置區 2"/>
          <p:cNvSpPr>
            <a:spLocks noGrp="1"/>
          </p:cNvSpPr>
          <p:nvPr>
            <p:ph idx="1"/>
          </p:nvPr>
        </p:nvSpPr>
        <p:spPr>
          <a:xfrm>
            <a:off x="5046317" y="221168"/>
            <a:ext cx="7075415" cy="6320086"/>
          </a:xfrm>
          <a:solidFill>
            <a:schemeClr val="accent6">
              <a:lumMod val="20000"/>
              <a:lumOff val="80000"/>
            </a:schemeClr>
          </a:solidFill>
        </p:spPr>
        <p:txBody>
          <a:bodyPr>
            <a:noAutofit/>
          </a:bodyPr>
          <a:lstStyle/>
          <a:p>
            <a:pPr marL="0" indent="0">
              <a:buNone/>
            </a:pPr>
            <a:r>
              <a:rPr lang="en-US" altLang="zh-TW" sz="1800" dirty="0" smtClean="0"/>
              <a:t>Options</a:t>
            </a:r>
            <a:r>
              <a:rPr lang="en-US" altLang="zh-TW" sz="1800" dirty="0"/>
              <a:t>:</a:t>
            </a:r>
          </a:p>
          <a:p>
            <a:pPr marL="0" indent="0">
              <a:buNone/>
            </a:pPr>
            <a:r>
              <a:rPr lang="en-US" altLang="zh-TW" sz="1800" dirty="0"/>
              <a:t>    -a          toggle </a:t>
            </a:r>
            <a:r>
              <a:rPr lang="en-US" altLang="zh-TW" sz="1800" dirty="0" err="1"/>
              <a:t>autoskip</a:t>
            </a:r>
            <a:r>
              <a:rPr lang="en-US" altLang="zh-TW" sz="1800" dirty="0"/>
              <a:t>: A single '*' replaces </a:t>
            </a:r>
            <a:r>
              <a:rPr lang="en-US" altLang="zh-TW" sz="1800" dirty="0" err="1"/>
              <a:t>nul</a:t>
            </a:r>
            <a:r>
              <a:rPr lang="en-US" altLang="zh-TW" sz="1800" dirty="0"/>
              <a:t>-lines. Default off.</a:t>
            </a:r>
          </a:p>
          <a:p>
            <a:pPr marL="0" indent="0">
              <a:buNone/>
            </a:pPr>
            <a:r>
              <a:rPr lang="en-US" altLang="zh-TW" sz="1800" dirty="0"/>
              <a:t>    -b          binary digit dump (incompatible with -</a:t>
            </a:r>
            <a:r>
              <a:rPr lang="en-US" altLang="zh-TW" sz="1800" dirty="0" err="1"/>
              <a:t>ps</a:t>
            </a:r>
            <a:r>
              <a:rPr lang="en-US" altLang="zh-TW" sz="1800" dirty="0"/>
              <a:t>,-</a:t>
            </a:r>
            <a:r>
              <a:rPr lang="en-US" altLang="zh-TW" sz="1800" dirty="0" err="1"/>
              <a:t>i</a:t>
            </a:r>
            <a:r>
              <a:rPr lang="en-US" altLang="zh-TW" sz="1800" dirty="0"/>
              <a:t>,-r). Default hex.</a:t>
            </a:r>
          </a:p>
          <a:p>
            <a:pPr marL="0" indent="0">
              <a:buNone/>
            </a:pPr>
            <a:r>
              <a:rPr lang="en-US" altLang="zh-TW" sz="1800" dirty="0"/>
              <a:t>    -c cols     format &lt;cols&gt; octets per line. Default 16 (-</a:t>
            </a:r>
            <a:r>
              <a:rPr lang="en-US" altLang="zh-TW" sz="1800" dirty="0" err="1"/>
              <a:t>i</a:t>
            </a:r>
            <a:r>
              <a:rPr lang="en-US" altLang="zh-TW" sz="1800" dirty="0"/>
              <a:t>: 12, -</a:t>
            </a:r>
            <a:r>
              <a:rPr lang="en-US" altLang="zh-TW" sz="1800" dirty="0" err="1"/>
              <a:t>ps</a:t>
            </a:r>
            <a:r>
              <a:rPr lang="en-US" altLang="zh-TW" sz="1800" dirty="0"/>
              <a:t>: 30).</a:t>
            </a:r>
          </a:p>
          <a:p>
            <a:pPr marL="0" indent="0">
              <a:buNone/>
            </a:pPr>
            <a:r>
              <a:rPr lang="en-US" altLang="zh-TW" sz="1800" dirty="0"/>
              <a:t>    -E          show characters in EBCDIC. Default ASCII.</a:t>
            </a:r>
          </a:p>
          <a:p>
            <a:pPr marL="0" indent="0">
              <a:buNone/>
            </a:pPr>
            <a:r>
              <a:rPr lang="en-US" altLang="zh-TW" sz="1800" dirty="0"/>
              <a:t>    -e          little-endian dump (incompatible with -</a:t>
            </a:r>
            <a:r>
              <a:rPr lang="en-US" altLang="zh-TW" sz="1800" dirty="0" err="1"/>
              <a:t>ps</a:t>
            </a:r>
            <a:r>
              <a:rPr lang="en-US" altLang="zh-TW" sz="1800" dirty="0"/>
              <a:t>,-</a:t>
            </a:r>
            <a:r>
              <a:rPr lang="en-US" altLang="zh-TW" sz="1800" dirty="0" err="1"/>
              <a:t>i</a:t>
            </a:r>
            <a:r>
              <a:rPr lang="en-US" altLang="zh-TW" sz="1800" dirty="0"/>
              <a:t>,-r).</a:t>
            </a:r>
          </a:p>
          <a:p>
            <a:pPr marL="0" indent="0">
              <a:buNone/>
            </a:pPr>
            <a:r>
              <a:rPr lang="en-US" altLang="zh-TW" sz="1800" dirty="0"/>
              <a:t>    -g          number of octets per group in normal output. Default 2 (-e: 4).</a:t>
            </a:r>
          </a:p>
          <a:p>
            <a:pPr marL="0" indent="0">
              <a:buNone/>
            </a:pPr>
            <a:r>
              <a:rPr lang="en-US" altLang="zh-TW" sz="1800" dirty="0"/>
              <a:t>    -h          print this summary.</a:t>
            </a:r>
          </a:p>
          <a:p>
            <a:pPr marL="0" indent="0">
              <a:buNone/>
            </a:pPr>
            <a:r>
              <a:rPr lang="en-US" altLang="zh-TW" sz="1800" dirty="0"/>
              <a:t>    -</a:t>
            </a:r>
            <a:r>
              <a:rPr lang="en-US" altLang="zh-TW" sz="1800" dirty="0" err="1"/>
              <a:t>i</a:t>
            </a:r>
            <a:r>
              <a:rPr lang="en-US" altLang="zh-TW" sz="1800" dirty="0"/>
              <a:t>          output in C include file style.</a:t>
            </a:r>
          </a:p>
          <a:p>
            <a:pPr marL="0" indent="0">
              <a:buNone/>
            </a:pPr>
            <a:r>
              <a:rPr lang="en-US" altLang="zh-TW" sz="1800" dirty="0"/>
              <a:t>    -l </a:t>
            </a:r>
            <a:r>
              <a:rPr lang="en-US" altLang="zh-TW" sz="1800" dirty="0" err="1"/>
              <a:t>len</a:t>
            </a:r>
            <a:r>
              <a:rPr lang="en-US" altLang="zh-TW" sz="1800" dirty="0"/>
              <a:t>      stop after &lt;</a:t>
            </a:r>
            <a:r>
              <a:rPr lang="en-US" altLang="zh-TW" sz="1800" dirty="0" err="1"/>
              <a:t>len</a:t>
            </a:r>
            <a:r>
              <a:rPr lang="en-US" altLang="zh-TW" sz="1800" dirty="0"/>
              <a:t>&gt; octets.</a:t>
            </a:r>
          </a:p>
          <a:p>
            <a:pPr marL="0" indent="0">
              <a:buNone/>
            </a:pPr>
            <a:r>
              <a:rPr lang="en-US" altLang="zh-TW" sz="1800" dirty="0"/>
              <a:t>    -o off      add &lt;off&gt; to the displayed file position.</a:t>
            </a:r>
          </a:p>
          <a:p>
            <a:pPr marL="0" indent="0">
              <a:buNone/>
            </a:pPr>
            <a:r>
              <a:rPr lang="en-US" altLang="zh-TW" sz="1800" dirty="0"/>
              <a:t>    -</a:t>
            </a:r>
            <a:r>
              <a:rPr lang="en-US" altLang="zh-TW" sz="1800" dirty="0" err="1"/>
              <a:t>ps</a:t>
            </a:r>
            <a:r>
              <a:rPr lang="en-US" altLang="zh-TW" sz="1800" dirty="0"/>
              <a:t>         output in postscript plain </a:t>
            </a:r>
            <a:r>
              <a:rPr lang="en-US" altLang="zh-TW" sz="1800" dirty="0" err="1"/>
              <a:t>hexdump</a:t>
            </a:r>
            <a:r>
              <a:rPr lang="en-US" altLang="zh-TW" sz="1800" dirty="0"/>
              <a:t> style.</a:t>
            </a:r>
          </a:p>
          <a:p>
            <a:pPr marL="0" indent="0">
              <a:buNone/>
            </a:pPr>
            <a:r>
              <a:rPr lang="en-US" altLang="zh-TW" sz="1800" dirty="0"/>
              <a:t>    -r          reverse operation: convert (or patch) </a:t>
            </a:r>
            <a:r>
              <a:rPr lang="en-US" altLang="zh-TW" sz="1800" dirty="0" err="1"/>
              <a:t>hexdump</a:t>
            </a:r>
            <a:r>
              <a:rPr lang="en-US" altLang="zh-TW" sz="1800" dirty="0"/>
              <a:t> into binary.</a:t>
            </a:r>
          </a:p>
          <a:p>
            <a:pPr marL="0" indent="0">
              <a:buNone/>
            </a:pPr>
            <a:r>
              <a:rPr lang="en-US" altLang="zh-TW" sz="1800" dirty="0"/>
              <a:t>    -r -s off   revert with &lt;off&gt; added to file positions found in </a:t>
            </a:r>
            <a:r>
              <a:rPr lang="en-US" altLang="zh-TW" sz="1800" dirty="0" err="1"/>
              <a:t>hexdump</a:t>
            </a:r>
            <a:r>
              <a:rPr lang="en-US" altLang="zh-TW" sz="1800" dirty="0"/>
              <a:t>.</a:t>
            </a:r>
          </a:p>
          <a:p>
            <a:pPr marL="0" indent="0">
              <a:buNone/>
            </a:pPr>
            <a:r>
              <a:rPr lang="en-US" altLang="zh-TW" sz="1800" dirty="0"/>
              <a:t>    -s [+][-]seek  start at &lt;seek&gt; bytes abs. (or +: rel.) </a:t>
            </a:r>
            <a:r>
              <a:rPr lang="en-US" altLang="zh-TW" sz="1800" dirty="0" err="1"/>
              <a:t>infile</a:t>
            </a:r>
            <a:r>
              <a:rPr lang="en-US" altLang="zh-TW" sz="1800" dirty="0"/>
              <a:t> offset.</a:t>
            </a:r>
          </a:p>
          <a:p>
            <a:pPr marL="0" indent="0">
              <a:buNone/>
            </a:pPr>
            <a:r>
              <a:rPr lang="en-US" altLang="zh-TW" sz="1800" dirty="0"/>
              <a:t>    -u          use upper case hex letters.</a:t>
            </a:r>
          </a:p>
          <a:p>
            <a:pPr marL="0" indent="0">
              <a:buNone/>
            </a:pPr>
            <a:r>
              <a:rPr lang="en-US" altLang="zh-TW" sz="1800" dirty="0"/>
              <a:t>    -v          show version: "</a:t>
            </a:r>
            <a:r>
              <a:rPr lang="en-US" altLang="zh-TW" sz="1800" dirty="0" err="1"/>
              <a:t>xxd</a:t>
            </a:r>
            <a:r>
              <a:rPr lang="en-US" altLang="zh-TW" sz="1800" dirty="0"/>
              <a:t> V1.10 27oct98 by </a:t>
            </a:r>
            <a:r>
              <a:rPr lang="en-US" altLang="zh-TW" sz="1800" dirty="0" err="1"/>
              <a:t>Juergen</a:t>
            </a:r>
            <a:r>
              <a:rPr lang="en-US" altLang="zh-TW" sz="1800" dirty="0"/>
              <a:t> </a:t>
            </a:r>
            <a:r>
              <a:rPr lang="en-US" altLang="zh-TW" sz="1800" dirty="0" err="1"/>
              <a:t>Weigert</a:t>
            </a:r>
            <a:r>
              <a:rPr lang="en-US" altLang="zh-TW" sz="1800" dirty="0" smtClean="0"/>
              <a:t>".</a:t>
            </a:r>
            <a:endParaRPr lang="en-US" altLang="zh-TW" sz="1800" dirty="0"/>
          </a:p>
        </p:txBody>
      </p:sp>
    </p:spTree>
    <p:extLst>
      <p:ext uri="{BB962C8B-B14F-4D97-AF65-F5344CB8AC3E}">
        <p14:creationId xmlns:p14="http://schemas.microsoft.com/office/powerpoint/2010/main" val="125343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85000" lnSpcReduction="20000"/>
          </a:bodyPr>
          <a:lstStyle/>
          <a:p>
            <a:pPr marL="0" indent="0">
              <a:buNone/>
            </a:pPr>
            <a:r>
              <a:rPr lang="en-US" altLang="zh-TW" dirty="0" err="1"/>
              <a:t>root@kali</a:t>
            </a:r>
            <a:r>
              <a:rPr lang="en-US" altLang="zh-TW" dirty="0"/>
              <a:t>:~/Desktop# </a:t>
            </a:r>
            <a:r>
              <a:rPr lang="en-US" altLang="zh-TW" dirty="0" err="1"/>
              <a:t>xxd</a:t>
            </a:r>
            <a:r>
              <a:rPr lang="en-US" altLang="zh-TW" dirty="0"/>
              <a:t> ezmonay.jpg | head </a:t>
            </a:r>
          </a:p>
          <a:p>
            <a:pPr marL="0" indent="0">
              <a:buNone/>
            </a:pPr>
            <a:r>
              <a:rPr lang="en-US" altLang="zh-TW" dirty="0"/>
              <a:t>00000000: </a:t>
            </a:r>
            <a:r>
              <a:rPr lang="en-US" altLang="zh-TW" b="1" dirty="0">
                <a:effectLst>
                  <a:outerShdw blurRad="38100" dist="38100" dir="2700000" algn="tl">
                    <a:srgbClr val="000000">
                      <a:alpha val="43137"/>
                    </a:srgbClr>
                  </a:outerShdw>
                </a:effectLst>
              </a:rPr>
              <a:t>0101 01</a:t>
            </a:r>
            <a:r>
              <a:rPr lang="en-US" altLang="zh-TW" dirty="0"/>
              <a:t>00 4800 4800 00ff db00 4300 0302  ....H.H.....C...</a:t>
            </a:r>
          </a:p>
          <a:p>
            <a:pPr marL="0" indent="0">
              <a:buNone/>
            </a:pPr>
            <a:r>
              <a:rPr lang="en-US" altLang="zh-TW" dirty="0"/>
              <a:t>00000010: 0203 0202 0303 0303 0403 0304 0508 0505  ................</a:t>
            </a:r>
          </a:p>
          <a:p>
            <a:pPr marL="0" indent="0">
              <a:buNone/>
            </a:pPr>
            <a:r>
              <a:rPr lang="en-US" altLang="zh-TW" dirty="0"/>
              <a:t>00000020: 0404 050a 0707 0608 0c0a 0c0c 0b0a 0b0b  ................</a:t>
            </a:r>
          </a:p>
          <a:p>
            <a:pPr marL="0" indent="0">
              <a:buNone/>
            </a:pPr>
            <a:r>
              <a:rPr lang="en-US" altLang="zh-TW" dirty="0"/>
              <a:t>00000030: 0d0e 1210 0d0e 110e 0b0b 1016 1011 1314  ................</a:t>
            </a:r>
          </a:p>
          <a:p>
            <a:pPr marL="0" indent="0">
              <a:buNone/>
            </a:pPr>
            <a:r>
              <a:rPr lang="en-US" altLang="zh-TW" dirty="0"/>
              <a:t>00000040: 1515 150c 0f17 1816 1418 1214 1514 </a:t>
            </a:r>
            <a:r>
              <a:rPr lang="en-US" altLang="zh-TW" dirty="0" err="1"/>
              <a:t>ffdb</a:t>
            </a:r>
            <a:r>
              <a:rPr lang="en-US" altLang="zh-TW" dirty="0"/>
              <a:t>  ................</a:t>
            </a:r>
          </a:p>
          <a:p>
            <a:pPr marL="0" indent="0">
              <a:buNone/>
            </a:pPr>
            <a:r>
              <a:rPr lang="en-US" altLang="zh-TW" dirty="0"/>
              <a:t>00000050: 0043 0103 0404 0504 0509 0505 0914 0d0b  .C..............</a:t>
            </a:r>
          </a:p>
          <a:p>
            <a:pPr marL="0" indent="0">
              <a:buNone/>
            </a:pPr>
            <a:r>
              <a:rPr lang="en-US" altLang="zh-TW" dirty="0"/>
              <a:t>00000060: 0d14 1414 1414 1414 1414 1414 1414 1414  ................</a:t>
            </a:r>
          </a:p>
          <a:p>
            <a:pPr marL="0" indent="0">
              <a:buNone/>
            </a:pPr>
            <a:r>
              <a:rPr lang="en-US" altLang="zh-TW" dirty="0"/>
              <a:t>00000070: 1414 1414 1414 1414 1414 1414 1414 1414  ................</a:t>
            </a:r>
          </a:p>
          <a:p>
            <a:pPr marL="0" indent="0">
              <a:buNone/>
            </a:pPr>
            <a:r>
              <a:rPr lang="en-US" altLang="zh-TW" dirty="0"/>
              <a:t>00000080: 1414 1414 1414 1414 1414 1414 1414 1414  ................</a:t>
            </a:r>
          </a:p>
          <a:p>
            <a:pPr marL="0" indent="0">
              <a:buNone/>
            </a:pPr>
            <a:r>
              <a:rPr lang="en-US" altLang="zh-TW" dirty="0"/>
              <a:t>00000090: 1414 14ff c200 1108 0168 01e0 0301 1100  .........h......</a:t>
            </a:r>
          </a:p>
          <a:p>
            <a:pPr marL="0" indent="0">
              <a:buNone/>
            </a:pPr>
            <a:endParaRPr lang="zh-TW" altLang="en-US" dirty="0"/>
          </a:p>
        </p:txBody>
      </p:sp>
      <p:sp>
        <p:nvSpPr>
          <p:cNvPr id="4" name="矩形 3"/>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a:solidFill>
                  <a:schemeClr val="bg1"/>
                </a:solidFill>
              </a:rPr>
              <a:t>使用</a:t>
            </a:r>
            <a:r>
              <a:rPr lang="en-US" altLang="zh-TW" sz="3200" dirty="0" err="1">
                <a:solidFill>
                  <a:schemeClr val="bg1"/>
                </a:solidFill>
              </a:rPr>
              <a:t>xxd</a:t>
            </a:r>
            <a:r>
              <a:rPr lang="zh-TW" altLang="en-US" sz="3200" dirty="0">
                <a:solidFill>
                  <a:schemeClr val="bg1"/>
                </a:solidFill>
              </a:rPr>
              <a:t>查看檔案格式</a:t>
            </a:r>
          </a:p>
        </p:txBody>
      </p:sp>
    </p:spTree>
    <p:extLst>
      <p:ext uri="{BB962C8B-B14F-4D97-AF65-F5344CB8AC3E}">
        <p14:creationId xmlns:p14="http://schemas.microsoft.com/office/powerpoint/2010/main" val="41517852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62465" y="1825625"/>
            <a:ext cx="11598875" cy="1815499"/>
          </a:xfrm>
        </p:spPr>
        <p:txBody>
          <a:bodyPr>
            <a:normAutofit fontScale="85000" lnSpcReduction="10000"/>
          </a:bodyPr>
          <a:lstStyle/>
          <a:p>
            <a:pPr marL="0" indent="0">
              <a:buNone/>
            </a:pPr>
            <a:r>
              <a:rPr lang="en-US" altLang="zh-TW" dirty="0" err="1"/>
              <a:t>root@kali</a:t>
            </a:r>
            <a:r>
              <a:rPr lang="en-US" altLang="zh-TW" dirty="0"/>
              <a:t>:~/Desktop# </a:t>
            </a:r>
            <a:r>
              <a:rPr lang="en-US" altLang="zh-TW" b="1" dirty="0" err="1">
                <a:solidFill>
                  <a:srgbClr val="FF0000"/>
                </a:solidFill>
                <a:effectLst>
                  <a:outerShdw blurRad="38100" dist="38100" dir="2700000" algn="tl">
                    <a:srgbClr val="000000">
                      <a:alpha val="43137"/>
                    </a:srgbClr>
                  </a:outerShdw>
                </a:effectLst>
              </a:rPr>
              <a:t>printf</a:t>
            </a:r>
            <a:r>
              <a:rPr lang="en-US" altLang="zh-TW" b="1" dirty="0">
                <a:solidFill>
                  <a:srgbClr val="FF0000"/>
                </a:solidFill>
                <a:effectLst>
                  <a:outerShdw blurRad="38100" dist="38100" dir="2700000" algn="tl">
                    <a:srgbClr val="000000">
                      <a:alpha val="43137"/>
                    </a:srgbClr>
                  </a:outerShdw>
                </a:effectLst>
              </a:rPr>
              <a:t> '\</a:t>
            </a:r>
            <a:r>
              <a:rPr lang="en-US" altLang="zh-TW" b="1" dirty="0" err="1">
                <a:solidFill>
                  <a:srgbClr val="FF0000"/>
                </a:solidFill>
                <a:effectLst>
                  <a:outerShdw blurRad="38100" dist="38100" dir="2700000" algn="tl">
                    <a:srgbClr val="000000">
                      <a:alpha val="43137"/>
                    </a:srgbClr>
                  </a:outerShdw>
                </a:effectLst>
              </a:rPr>
              <a:t>xff</a:t>
            </a:r>
            <a:r>
              <a:rPr lang="en-US" altLang="zh-TW" b="1" dirty="0">
                <a:solidFill>
                  <a:srgbClr val="FF0000"/>
                </a:solidFill>
                <a:effectLst>
                  <a:outerShdw blurRad="38100" dist="38100" dir="2700000" algn="tl">
                    <a:srgbClr val="000000">
                      <a:alpha val="43137"/>
                    </a:srgbClr>
                  </a:outerShdw>
                </a:effectLst>
              </a:rPr>
              <a:t>\xd8\</a:t>
            </a:r>
            <a:r>
              <a:rPr lang="en-US" altLang="zh-TW" b="1" dirty="0" err="1">
                <a:solidFill>
                  <a:srgbClr val="FF0000"/>
                </a:solidFill>
                <a:effectLst>
                  <a:outerShdw blurRad="38100" dist="38100" dir="2700000" algn="tl">
                    <a:srgbClr val="000000">
                      <a:alpha val="43137"/>
                    </a:srgbClr>
                  </a:outerShdw>
                </a:effectLst>
              </a:rPr>
              <a:t>xff</a:t>
            </a:r>
            <a:r>
              <a:rPr lang="en-US" altLang="zh-TW" b="1" dirty="0">
                <a:solidFill>
                  <a:srgbClr val="FF0000"/>
                </a:solidFill>
                <a:effectLst>
                  <a:outerShdw blurRad="38100" dist="38100" dir="2700000" algn="tl">
                    <a:srgbClr val="000000">
                      <a:alpha val="43137"/>
                    </a:srgbClr>
                  </a:outerShdw>
                </a:effectLst>
              </a:rPr>
              <a:t>' | </a:t>
            </a:r>
            <a:r>
              <a:rPr lang="en-US" altLang="zh-TW" b="1" dirty="0" err="1">
                <a:solidFill>
                  <a:srgbClr val="FF0000"/>
                </a:solidFill>
                <a:effectLst>
                  <a:outerShdw blurRad="38100" dist="38100" dir="2700000" algn="tl">
                    <a:srgbClr val="000000">
                      <a:alpha val="43137"/>
                    </a:srgbClr>
                  </a:outerShdw>
                </a:effectLst>
              </a:rPr>
              <a:t>dd</a:t>
            </a:r>
            <a:r>
              <a:rPr lang="en-US" altLang="zh-TW" b="1" dirty="0">
                <a:solidFill>
                  <a:srgbClr val="FF0000"/>
                </a:solidFill>
                <a:effectLst>
                  <a:outerShdw blurRad="38100" dist="38100" dir="2700000" algn="tl">
                    <a:srgbClr val="000000">
                      <a:alpha val="43137"/>
                    </a:srgbClr>
                  </a:outerShdw>
                </a:effectLst>
              </a:rPr>
              <a:t> of=ezmonay.jpg </a:t>
            </a:r>
            <a:r>
              <a:rPr lang="en-US" altLang="zh-TW" b="1" dirty="0" err="1">
                <a:solidFill>
                  <a:srgbClr val="FF0000"/>
                </a:solidFill>
                <a:effectLst>
                  <a:outerShdw blurRad="38100" dist="38100" dir="2700000" algn="tl">
                    <a:srgbClr val="000000">
                      <a:alpha val="43137"/>
                    </a:srgbClr>
                  </a:outerShdw>
                </a:effectLst>
              </a:rPr>
              <a:t>bs</a:t>
            </a:r>
            <a:r>
              <a:rPr lang="en-US" altLang="zh-TW" b="1" dirty="0">
                <a:solidFill>
                  <a:srgbClr val="FF0000"/>
                </a:solidFill>
                <a:effectLst>
                  <a:outerShdw blurRad="38100" dist="38100" dir="2700000" algn="tl">
                    <a:srgbClr val="000000">
                      <a:alpha val="43137"/>
                    </a:srgbClr>
                  </a:outerShdw>
                </a:effectLst>
              </a:rPr>
              <a:t>=1 seek=0 conv=</a:t>
            </a:r>
            <a:r>
              <a:rPr lang="en-US" altLang="zh-TW" b="1" dirty="0" err="1">
                <a:solidFill>
                  <a:srgbClr val="FF0000"/>
                </a:solidFill>
                <a:effectLst>
                  <a:outerShdw blurRad="38100" dist="38100" dir="2700000" algn="tl">
                    <a:srgbClr val="000000">
                      <a:alpha val="43137"/>
                    </a:srgbClr>
                  </a:outerShdw>
                </a:effectLst>
              </a:rPr>
              <a:t>notrunc</a:t>
            </a:r>
            <a:endParaRPr lang="en-US" altLang="zh-TW" b="1" dirty="0">
              <a:solidFill>
                <a:srgbClr val="FF0000"/>
              </a:solidFill>
              <a:effectLst>
                <a:outerShdw blurRad="38100" dist="38100" dir="2700000" algn="tl">
                  <a:srgbClr val="000000">
                    <a:alpha val="43137"/>
                  </a:srgbClr>
                </a:outerShdw>
              </a:effectLst>
            </a:endParaRPr>
          </a:p>
          <a:p>
            <a:pPr marL="0" indent="0">
              <a:buNone/>
            </a:pPr>
            <a:r>
              <a:rPr lang="en-US" altLang="zh-TW" dirty="0"/>
              <a:t>3+0 records in</a:t>
            </a:r>
          </a:p>
          <a:p>
            <a:pPr marL="0" indent="0">
              <a:buNone/>
            </a:pPr>
            <a:r>
              <a:rPr lang="en-US" altLang="zh-TW" dirty="0"/>
              <a:t>3+0 records out</a:t>
            </a:r>
          </a:p>
          <a:p>
            <a:pPr marL="0" indent="0">
              <a:buNone/>
            </a:pPr>
            <a:r>
              <a:rPr lang="en-US" altLang="zh-TW" dirty="0"/>
              <a:t>3 bytes copied, 0.00058475 s, 5.1 kB/s</a:t>
            </a:r>
          </a:p>
        </p:txBody>
      </p:sp>
      <p:sp>
        <p:nvSpPr>
          <p:cNvPr id="4" name="矩形 3"/>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smtClean="0">
                <a:solidFill>
                  <a:schemeClr val="bg1"/>
                </a:solidFill>
              </a:rPr>
              <a:t>修改成正確的檔案</a:t>
            </a:r>
            <a:r>
              <a:rPr lang="zh-TW" altLang="en-US" sz="3200" dirty="0">
                <a:solidFill>
                  <a:schemeClr val="bg1"/>
                </a:solidFill>
              </a:rPr>
              <a:t>格式</a:t>
            </a:r>
          </a:p>
        </p:txBody>
      </p:sp>
    </p:spTree>
    <p:extLst>
      <p:ext uri="{BB962C8B-B14F-4D97-AF65-F5344CB8AC3E}">
        <p14:creationId xmlns:p14="http://schemas.microsoft.com/office/powerpoint/2010/main" val="33323738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74805" y="2437585"/>
            <a:ext cx="8717692" cy="4351338"/>
          </a:xfrm>
        </p:spPr>
        <p:txBody>
          <a:bodyPr>
            <a:normAutofit fontScale="85000" lnSpcReduction="20000"/>
          </a:bodyPr>
          <a:lstStyle/>
          <a:p>
            <a:pPr marL="0" indent="0">
              <a:buNone/>
            </a:pPr>
            <a:r>
              <a:rPr lang="en-US" altLang="zh-TW" dirty="0" err="1"/>
              <a:t>root@kali</a:t>
            </a:r>
            <a:r>
              <a:rPr lang="en-US" altLang="zh-TW" dirty="0"/>
              <a:t>:~/Desktop# </a:t>
            </a:r>
            <a:r>
              <a:rPr lang="en-US" altLang="zh-TW" b="1" dirty="0" err="1">
                <a:solidFill>
                  <a:srgbClr val="FF0000"/>
                </a:solidFill>
                <a:effectLst>
                  <a:outerShdw blurRad="38100" dist="38100" dir="2700000" algn="tl">
                    <a:srgbClr val="000000">
                      <a:alpha val="43137"/>
                    </a:srgbClr>
                  </a:outerShdw>
                </a:effectLst>
              </a:rPr>
              <a:t>xxd</a:t>
            </a:r>
            <a:r>
              <a:rPr lang="en-US" altLang="zh-TW" b="1" dirty="0">
                <a:solidFill>
                  <a:srgbClr val="FF0000"/>
                </a:solidFill>
                <a:effectLst>
                  <a:outerShdw blurRad="38100" dist="38100" dir="2700000" algn="tl">
                    <a:srgbClr val="000000">
                      <a:alpha val="43137"/>
                    </a:srgbClr>
                  </a:outerShdw>
                </a:effectLst>
              </a:rPr>
              <a:t> ezmonay.jpg | head </a:t>
            </a:r>
          </a:p>
          <a:p>
            <a:pPr marL="0" indent="0">
              <a:buNone/>
            </a:pPr>
            <a:r>
              <a:rPr lang="en-US" altLang="zh-TW" dirty="0"/>
              <a:t>00000000: </a:t>
            </a:r>
            <a:r>
              <a:rPr lang="en-US" altLang="zh-TW" b="1" dirty="0">
                <a:solidFill>
                  <a:srgbClr val="FF0000"/>
                </a:solidFill>
                <a:effectLst>
                  <a:outerShdw blurRad="38100" dist="38100" dir="2700000" algn="tl">
                    <a:srgbClr val="000000">
                      <a:alpha val="43137"/>
                    </a:srgbClr>
                  </a:outerShdw>
                </a:effectLst>
              </a:rPr>
              <a:t>ffd8 ff</a:t>
            </a:r>
            <a:r>
              <a:rPr lang="en-US" altLang="zh-TW" dirty="0"/>
              <a:t>00 4800 4800 00ff db00 4300 0302  ....H.H.....C...</a:t>
            </a:r>
          </a:p>
          <a:p>
            <a:pPr marL="0" indent="0">
              <a:buNone/>
            </a:pPr>
            <a:r>
              <a:rPr lang="en-US" altLang="zh-TW" dirty="0"/>
              <a:t>00000010: 0203 0202 0303 0303 0403 0304 0508 0505  ................</a:t>
            </a:r>
          </a:p>
          <a:p>
            <a:pPr marL="0" indent="0">
              <a:buNone/>
            </a:pPr>
            <a:r>
              <a:rPr lang="en-US" altLang="zh-TW" dirty="0"/>
              <a:t>00000020: 0404 050a 0707 0608 0c0a 0c0c 0b0a 0b0b  ................</a:t>
            </a:r>
          </a:p>
          <a:p>
            <a:pPr marL="0" indent="0">
              <a:buNone/>
            </a:pPr>
            <a:r>
              <a:rPr lang="en-US" altLang="zh-TW" dirty="0"/>
              <a:t>00000030: 0d0e 1210 0d0e 110e 0b0b 1016 1011 1314  ................</a:t>
            </a:r>
          </a:p>
          <a:p>
            <a:pPr marL="0" indent="0">
              <a:buNone/>
            </a:pPr>
            <a:r>
              <a:rPr lang="en-US" altLang="zh-TW" dirty="0"/>
              <a:t>00000040: 1515 150c 0f17 1816 1418 1214 1514 </a:t>
            </a:r>
            <a:r>
              <a:rPr lang="en-US" altLang="zh-TW" dirty="0" err="1"/>
              <a:t>ffdb</a:t>
            </a:r>
            <a:r>
              <a:rPr lang="en-US" altLang="zh-TW" dirty="0"/>
              <a:t>  ................</a:t>
            </a:r>
          </a:p>
          <a:p>
            <a:pPr marL="0" indent="0">
              <a:buNone/>
            </a:pPr>
            <a:r>
              <a:rPr lang="en-US" altLang="zh-TW" dirty="0"/>
              <a:t>00000050: 0043 0103 0404 0504 0509 0505 0914 0d0b  .C..............</a:t>
            </a:r>
          </a:p>
          <a:p>
            <a:pPr marL="0" indent="0">
              <a:buNone/>
            </a:pPr>
            <a:r>
              <a:rPr lang="en-US" altLang="zh-TW" dirty="0"/>
              <a:t>00000060: 0d14 1414 1414 1414 1414 1414 1414 1414  ................</a:t>
            </a:r>
          </a:p>
          <a:p>
            <a:pPr marL="0" indent="0">
              <a:buNone/>
            </a:pPr>
            <a:r>
              <a:rPr lang="en-US" altLang="zh-TW" dirty="0"/>
              <a:t>00000070: 1414 1414 1414 1414 1414 1414 1414 1414  ................</a:t>
            </a:r>
          </a:p>
          <a:p>
            <a:pPr marL="0" indent="0">
              <a:buNone/>
            </a:pPr>
            <a:r>
              <a:rPr lang="en-US" altLang="zh-TW" dirty="0"/>
              <a:t>00000080: 1414 1414 1414 1414 1414 1414 1414 1414  ................</a:t>
            </a:r>
          </a:p>
          <a:p>
            <a:pPr marL="0" indent="0">
              <a:buNone/>
            </a:pPr>
            <a:r>
              <a:rPr lang="en-US" altLang="zh-TW" dirty="0"/>
              <a:t>00000090: 1414 14ff c200 1108 0168 01e0 0301 1100  .........h......</a:t>
            </a:r>
          </a:p>
        </p:txBody>
      </p:sp>
      <p:sp>
        <p:nvSpPr>
          <p:cNvPr id="4" name="矩形 3"/>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a:solidFill>
                  <a:schemeClr val="bg1"/>
                </a:solidFill>
              </a:rPr>
              <a:t>再度</a:t>
            </a:r>
            <a:r>
              <a:rPr lang="zh-TW" altLang="en-US" sz="3200" dirty="0" smtClean="0">
                <a:solidFill>
                  <a:schemeClr val="bg1"/>
                </a:solidFill>
              </a:rPr>
              <a:t>查看</a:t>
            </a:r>
            <a:r>
              <a:rPr lang="zh-TW" altLang="en-US" sz="3200" dirty="0">
                <a:solidFill>
                  <a:schemeClr val="bg1"/>
                </a:solidFill>
              </a:rPr>
              <a:t>檔案格式</a:t>
            </a:r>
          </a:p>
        </p:txBody>
      </p:sp>
      <p:sp>
        <p:nvSpPr>
          <p:cNvPr id="2" name="矩形 1"/>
          <p:cNvSpPr/>
          <p:nvPr/>
        </p:nvSpPr>
        <p:spPr>
          <a:xfrm>
            <a:off x="897923" y="1368764"/>
            <a:ext cx="6096000" cy="830997"/>
          </a:xfrm>
          <a:prstGeom prst="rect">
            <a:avLst/>
          </a:prstGeom>
        </p:spPr>
        <p:txBody>
          <a:bodyPr>
            <a:spAutoFit/>
          </a:bodyPr>
          <a:lstStyle/>
          <a:p>
            <a:r>
              <a:rPr lang="en-US" altLang="zh-TW" sz="2400" dirty="0" err="1"/>
              <a:t>root@kali</a:t>
            </a:r>
            <a:r>
              <a:rPr lang="en-US" altLang="zh-TW" sz="2400" dirty="0"/>
              <a:t>:~/Desktop# </a:t>
            </a:r>
            <a:r>
              <a:rPr lang="en-US" altLang="zh-TW" sz="2400" b="1" dirty="0">
                <a:solidFill>
                  <a:srgbClr val="FF0000"/>
                </a:solidFill>
                <a:effectLst>
                  <a:outerShdw blurRad="38100" dist="38100" dir="2700000" algn="tl">
                    <a:srgbClr val="000000">
                      <a:alpha val="43137"/>
                    </a:srgbClr>
                  </a:outerShdw>
                </a:effectLst>
              </a:rPr>
              <a:t>file ezmonay.</a:t>
            </a:r>
            <a:r>
              <a:rPr lang="en-US" altLang="zh-TW" sz="2400" dirty="0"/>
              <a:t>jpg</a:t>
            </a:r>
          </a:p>
          <a:p>
            <a:r>
              <a:rPr lang="en-US" altLang="zh-TW" sz="2400" dirty="0"/>
              <a:t>ezmonay.jpg: JPEG image data</a:t>
            </a:r>
          </a:p>
        </p:txBody>
      </p:sp>
    </p:spTree>
    <p:extLst>
      <p:ext uri="{BB962C8B-B14F-4D97-AF65-F5344CB8AC3E}">
        <p14:creationId xmlns:p14="http://schemas.microsoft.com/office/powerpoint/2010/main" val="27848338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996"/>
          <a:stretch/>
        </p:blipFill>
        <p:spPr>
          <a:xfrm>
            <a:off x="1740118" y="1079157"/>
            <a:ext cx="7781938" cy="5093020"/>
          </a:xfrm>
          <a:prstGeom prst="rect">
            <a:avLst/>
          </a:prstGeom>
        </p:spPr>
      </p:pic>
    </p:spTree>
    <p:extLst>
      <p:ext uri="{BB962C8B-B14F-4D97-AF65-F5344CB8AC3E}">
        <p14:creationId xmlns:p14="http://schemas.microsoft.com/office/powerpoint/2010/main" val="713914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a:t>Word</a:t>
            </a:r>
            <a:r>
              <a:rPr lang="zh-TW" altLang="en-US" sz="5400" dirty="0"/>
              <a:t>的隱藏資訊</a:t>
            </a:r>
          </a:p>
        </p:txBody>
      </p:sp>
    </p:spTree>
    <p:extLst>
      <p:ext uri="{BB962C8B-B14F-4D97-AF65-F5344CB8AC3E}">
        <p14:creationId xmlns:p14="http://schemas.microsoft.com/office/powerpoint/2010/main" val="195186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a:t>PDF</a:t>
            </a:r>
            <a:r>
              <a:rPr lang="zh-TW" altLang="en-US" sz="5400" dirty="0"/>
              <a:t>的隱藏資訊</a:t>
            </a:r>
          </a:p>
        </p:txBody>
      </p:sp>
    </p:spTree>
    <p:extLst>
      <p:ext uri="{BB962C8B-B14F-4D97-AF65-F5344CB8AC3E}">
        <p14:creationId xmlns:p14="http://schemas.microsoft.com/office/powerpoint/2010/main" val="26016481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690551"/>
            <a:ext cx="12192000" cy="20924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smtClean="0">
                <a:solidFill>
                  <a:schemeClr val="bg1"/>
                </a:solidFill>
              </a:rPr>
              <a:t>隱藏在</a:t>
            </a:r>
            <a:r>
              <a:rPr lang="en-US" altLang="zh-TW" sz="4800" dirty="0" smtClean="0">
                <a:solidFill>
                  <a:schemeClr val="bg1"/>
                </a:solidFill>
              </a:rPr>
              <a:t>PDF</a:t>
            </a:r>
            <a:r>
              <a:rPr lang="zh-TW" altLang="en-US" sz="4800" dirty="0" smtClean="0">
                <a:solidFill>
                  <a:schemeClr val="bg1"/>
                </a:solidFill>
              </a:rPr>
              <a:t>的機密</a:t>
            </a:r>
            <a:r>
              <a:rPr lang="en-US" altLang="zh-TW" sz="4800" dirty="0" smtClean="0">
                <a:solidFill>
                  <a:schemeClr val="bg1"/>
                </a:solidFill>
              </a:rPr>
              <a:t>flag</a:t>
            </a:r>
            <a:endParaRPr lang="zh-TW" altLang="en-US" sz="4800" dirty="0">
              <a:solidFill>
                <a:schemeClr val="bg1"/>
              </a:solidFill>
            </a:endParaRPr>
          </a:p>
        </p:txBody>
      </p:sp>
      <p:pic>
        <p:nvPicPr>
          <p:cNvPr id="2" name="圖片 1"/>
          <p:cNvPicPr>
            <a:picLocks noChangeAspect="1"/>
          </p:cNvPicPr>
          <p:nvPr/>
        </p:nvPicPr>
        <p:blipFill>
          <a:blip r:embed="rId2"/>
          <a:stretch>
            <a:fillRect/>
          </a:stretch>
        </p:blipFill>
        <p:spPr>
          <a:xfrm>
            <a:off x="4705456" y="1392462"/>
            <a:ext cx="5614903" cy="1420491"/>
          </a:xfrm>
          <a:prstGeom prst="rect">
            <a:avLst/>
          </a:prstGeom>
        </p:spPr>
      </p:pic>
    </p:spTree>
    <p:extLst>
      <p:ext uri="{BB962C8B-B14F-4D97-AF65-F5344CB8AC3E}">
        <p14:creationId xmlns:p14="http://schemas.microsoft.com/office/powerpoint/2010/main" val="1925157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247135" y="1519547"/>
          <a:ext cx="11162270" cy="4785360"/>
        </p:xfrm>
        <a:graphic>
          <a:graphicData uri="http://schemas.openxmlformats.org/drawingml/2006/table">
            <a:tbl>
              <a:tblPr firstRow="1" bandRow="1">
                <a:tableStyleId>{5C22544A-7EE6-4342-B048-85BDC9FD1C3A}</a:tableStyleId>
              </a:tblPr>
              <a:tblGrid>
                <a:gridCol w="5415862"/>
                <a:gridCol w="5746408"/>
              </a:tblGrid>
              <a:tr h="370840">
                <a:tc>
                  <a:txBody>
                    <a:bodyPr/>
                    <a:lstStyle/>
                    <a:p>
                      <a:endParaRPr lang="zh-TW" altLang="en-US" dirty="0"/>
                    </a:p>
                  </a:txBody>
                  <a:tcPr/>
                </a:tc>
                <a:tc>
                  <a:txBody>
                    <a:bodyPr/>
                    <a:lstStyle/>
                    <a:p>
                      <a:endParaRPr lang="zh-TW" altLang="en-US"/>
                    </a:p>
                  </a:txBody>
                  <a:tcPr/>
                </a:tc>
              </a:tr>
              <a:tr h="370840">
                <a:tc>
                  <a:txBody>
                    <a:bodyPr/>
                    <a:lstStyle/>
                    <a:p>
                      <a:r>
                        <a:rPr lang="en-US" altLang="zh-TW" dirty="0" smtClean="0"/>
                        <a:t>PDF secrets - hiding &amp; revealing secrets in PDF documents</a:t>
                      </a:r>
                      <a:endParaRPr lang="zh-TW" altLang="en-US" dirty="0"/>
                    </a:p>
                  </a:txBody>
                  <a:tcPr/>
                </a:tc>
                <a:tc>
                  <a:txBody>
                    <a:bodyPr/>
                    <a:lstStyle/>
                    <a:p>
                      <a:r>
                        <a:rPr lang="en-US" altLang="zh-TW" dirty="0" smtClean="0"/>
                        <a:t>https://www.slideshare.net/ange4771/pdf-secrets</a:t>
                      </a:r>
                      <a:endParaRPr lang="zh-TW" altLang="en-US" dirty="0"/>
                    </a:p>
                  </a:txBody>
                  <a:tcPr/>
                </a:tc>
              </a:tr>
              <a:tr h="370840">
                <a:tc>
                  <a:txBody>
                    <a:bodyPr/>
                    <a:lstStyle/>
                    <a:p>
                      <a:r>
                        <a:rPr lang="en-US" altLang="zh-TW" dirty="0" smtClean="0"/>
                        <a:t>PDF File Format And Exploitation - </a:t>
                      </a:r>
                      <a:r>
                        <a:rPr lang="en-US" altLang="zh-TW" dirty="0" err="1" smtClean="0"/>
                        <a:t>Hemanshu</a:t>
                      </a:r>
                      <a:r>
                        <a:rPr lang="en-US" altLang="zh-TW" dirty="0" smtClean="0"/>
                        <a:t> </a:t>
                      </a:r>
                      <a:r>
                        <a:rPr lang="en-US" altLang="zh-TW" dirty="0" err="1" smtClean="0"/>
                        <a:t>Asolia</a:t>
                      </a:r>
                      <a:endParaRPr lang="zh-TW" altLang="en-US" dirty="0"/>
                    </a:p>
                  </a:txBody>
                  <a:tcPr/>
                </a:tc>
                <a:tc>
                  <a:txBody>
                    <a:bodyPr/>
                    <a:lstStyle/>
                    <a:p>
                      <a:r>
                        <a:rPr lang="en-US" altLang="zh-TW" dirty="0" smtClean="0"/>
                        <a:t>https://www.slideshare.net/null0x00/pdf-file-format-and-exploitation-hemanshu-asolia</a:t>
                      </a:r>
                      <a:endParaRPr lang="zh-TW" altLang="en-US" dirty="0"/>
                    </a:p>
                  </a:txBody>
                  <a:tcPr/>
                </a:tc>
              </a:tr>
              <a:tr h="370840">
                <a:tc>
                  <a:txBody>
                    <a:bodyPr/>
                    <a:lstStyle/>
                    <a:p>
                      <a:r>
                        <a:rPr lang="en-US" altLang="zh-TW" dirty="0" smtClean="0"/>
                        <a:t>When your slides read themselves: a binary inception</a:t>
                      </a:r>
                      <a:endParaRPr lang="zh-TW" altLang="en-US" dirty="0"/>
                    </a:p>
                  </a:txBody>
                  <a:tcPr/>
                </a:tc>
                <a:tc>
                  <a:txBody>
                    <a:bodyPr/>
                    <a:lstStyle/>
                    <a:p>
                      <a:r>
                        <a:rPr lang="en-US" altLang="zh-TW" dirty="0" smtClean="0"/>
                        <a:t>https://www.slideshare.net/ange4771/a-binary-inception</a:t>
                      </a:r>
                      <a:endParaRPr lang="zh-TW" altLang="en-US" dirty="0"/>
                    </a:p>
                  </a:txBody>
                  <a:tcPr/>
                </a:tc>
              </a:tr>
              <a:tr h="370840">
                <a:tc>
                  <a:txBody>
                    <a:bodyPr/>
                    <a:lstStyle/>
                    <a:p>
                      <a:r>
                        <a:rPr lang="en-US" altLang="zh-TW" dirty="0" smtClean="0"/>
                        <a:t>Pdf secrets v2</a:t>
                      </a:r>
                      <a:endParaRPr lang="zh-TW" altLang="en-US" dirty="0"/>
                    </a:p>
                  </a:txBody>
                  <a:tcPr/>
                </a:tc>
                <a:tc>
                  <a:txBody>
                    <a:bodyPr/>
                    <a:lstStyle/>
                    <a:p>
                      <a:r>
                        <a:rPr lang="en-US" altLang="zh-TW" dirty="0" smtClean="0"/>
                        <a:t>https://www.slideshare.net/ange4771/pdf-secrets-v2</a:t>
                      </a:r>
                      <a:endParaRPr lang="zh-TW" altLang="en-US" dirty="0"/>
                    </a:p>
                  </a:txBody>
                  <a:tcPr/>
                </a:tc>
              </a:tr>
              <a:tr h="370840">
                <a:tc>
                  <a:txBody>
                    <a:bodyPr/>
                    <a:lstStyle/>
                    <a:p>
                      <a:r>
                        <a:rPr lang="en-US" altLang="zh-TW" dirty="0" smtClean="0"/>
                        <a:t>An overview of potential leaks via PDF</a:t>
                      </a:r>
                      <a:endParaRPr lang="zh-TW" altLang="en-US" dirty="0"/>
                    </a:p>
                  </a:txBody>
                  <a:tcPr/>
                </a:tc>
                <a:tc>
                  <a:txBody>
                    <a:bodyPr/>
                    <a:lstStyle/>
                    <a:p>
                      <a:r>
                        <a:rPr lang="en-US" altLang="zh-TW" dirty="0" smtClean="0"/>
                        <a:t>https://www.slideshare.net/ange4771/an-overview-of-pdf-potential-leaks</a:t>
                      </a:r>
                      <a:endParaRPr lang="zh-TW" altLang="en-US" dirty="0"/>
                    </a:p>
                  </a:txBody>
                  <a:tcPr/>
                </a:tc>
              </a:tr>
              <a:tr h="370840">
                <a:tc>
                  <a:txBody>
                    <a:bodyPr/>
                    <a:lstStyle/>
                    <a:p>
                      <a:r>
                        <a:rPr lang="en-US" altLang="zh-TW" dirty="0" smtClean="0"/>
                        <a:t>Advanced Pdf Tricks</a:t>
                      </a:r>
                      <a:endParaRPr lang="zh-TW" altLang="en-US" dirty="0"/>
                    </a:p>
                  </a:txBody>
                  <a:tcPr/>
                </a:tc>
                <a:tc>
                  <a:txBody>
                    <a:bodyPr/>
                    <a:lstStyle/>
                    <a:p>
                      <a:r>
                        <a:rPr lang="en-US" altLang="zh-TW" dirty="0" smtClean="0"/>
                        <a:t>https://www.slideshare.net/ange4771/advanced-pdf-tricks</a:t>
                      </a:r>
                      <a:endParaRPr lang="zh-TW" altLang="en-US" dirty="0"/>
                    </a:p>
                  </a:txBody>
                  <a:tcPr/>
                </a:tc>
              </a:tr>
              <a:tr h="370840">
                <a:tc>
                  <a:txBody>
                    <a:bodyPr/>
                    <a:lstStyle/>
                    <a:p>
                      <a:r>
                        <a:rPr lang="en-US" altLang="zh-TW" dirty="0" smtClean="0"/>
                        <a:t>Let's write a PDF file</a:t>
                      </a:r>
                      <a:endParaRPr lang="zh-TW" altLang="en-US" dirty="0"/>
                    </a:p>
                  </a:txBody>
                  <a:tcPr/>
                </a:tc>
                <a:tc>
                  <a:txBody>
                    <a:bodyPr/>
                    <a:lstStyle/>
                    <a:p>
                      <a:r>
                        <a:rPr lang="en-US" altLang="zh-TW" dirty="0" smtClean="0"/>
                        <a:t>https://www.slideshare.net/ange4771/lets-write-a-pdf-file</a:t>
                      </a:r>
                      <a:endParaRPr lang="zh-TW" altLang="en-US" dirty="0"/>
                    </a:p>
                  </a:txBody>
                  <a:tcPr/>
                </a:tc>
              </a:tr>
              <a:tr h="370840">
                <a:tc>
                  <a:txBody>
                    <a:bodyPr/>
                    <a:lstStyle/>
                    <a:p>
                      <a:r>
                        <a:rPr lang="en-US" altLang="zh-TW" dirty="0" smtClean="0"/>
                        <a:t>Trusting files (and their formats)</a:t>
                      </a:r>
                      <a:endParaRPr lang="zh-TW" altLang="en-US" dirty="0"/>
                    </a:p>
                  </a:txBody>
                  <a:tcPr/>
                </a:tc>
                <a:tc>
                  <a:txBody>
                    <a:bodyPr/>
                    <a:lstStyle/>
                    <a:p>
                      <a:r>
                        <a:rPr lang="en-US" altLang="zh-TW" dirty="0" smtClean="0"/>
                        <a:t>https://www.slideshare.net/ange4771/trusting-files-and-their-formats</a:t>
                      </a:r>
                      <a:endParaRPr lang="zh-TW" altLang="en-US" dirty="0"/>
                    </a:p>
                  </a:txBody>
                  <a:tcPr/>
                </a:tc>
              </a:tr>
              <a:tr h="370840">
                <a:tc>
                  <a:txBody>
                    <a:bodyPr/>
                    <a:lstStyle/>
                    <a:p>
                      <a:r>
                        <a:rPr lang="en-US" altLang="zh-TW" dirty="0" smtClean="0"/>
                        <a:t>PDF: myths vs facts</a:t>
                      </a:r>
                      <a:endParaRPr lang="zh-TW" altLang="en-US" dirty="0"/>
                    </a:p>
                  </a:txBody>
                  <a:tcPr/>
                </a:tc>
                <a:tc>
                  <a:txBody>
                    <a:bodyPr/>
                    <a:lstStyle/>
                    <a:p>
                      <a:r>
                        <a:rPr lang="en-US" altLang="zh-TW" dirty="0" smtClean="0"/>
                        <a:t>https://www.slideshare.net/ange4771/pdf-myths-vs-facts</a:t>
                      </a:r>
                      <a:endParaRPr lang="zh-TW" altLang="en-US" dirty="0"/>
                    </a:p>
                  </a:txBody>
                  <a:tcPr/>
                </a:tc>
              </a:tr>
            </a:tbl>
          </a:graphicData>
        </a:graphic>
      </p:graphicFrame>
      <p:sp>
        <p:nvSpPr>
          <p:cNvPr id="5" name="矩形 4"/>
          <p:cNvSpPr/>
          <p:nvPr/>
        </p:nvSpPr>
        <p:spPr>
          <a:xfrm>
            <a:off x="0" y="451707"/>
            <a:ext cx="12192000" cy="830997"/>
          </a:xfrm>
          <a:prstGeom prst="rect">
            <a:avLst/>
          </a:prstGeom>
          <a:solidFill>
            <a:schemeClr val="accent4">
              <a:lumMod val="50000"/>
            </a:schemeClr>
          </a:solidFill>
        </p:spPr>
        <p:txBody>
          <a:bodyPr wrap="square">
            <a:spAutoFit/>
          </a:bodyPr>
          <a:lstStyle/>
          <a:p>
            <a:r>
              <a:rPr lang="en-US" altLang="zh-TW" sz="4800" dirty="0" smtClean="0">
                <a:solidFill>
                  <a:schemeClr val="bg1"/>
                </a:solidFill>
              </a:rPr>
              <a:t>PDF</a:t>
            </a:r>
            <a:r>
              <a:rPr lang="zh-TW" altLang="en-US" sz="4800" dirty="0" smtClean="0">
                <a:solidFill>
                  <a:schemeClr val="bg1"/>
                </a:solidFill>
              </a:rPr>
              <a:t>如何藏機密</a:t>
            </a:r>
            <a:r>
              <a:rPr lang="en-US" altLang="zh-TW" sz="4800" dirty="0" smtClean="0">
                <a:solidFill>
                  <a:schemeClr val="bg1"/>
                </a:solidFill>
              </a:rPr>
              <a:t>??</a:t>
            </a:r>
            <a:endParaRPr lang="zh-TW" altLang="en-US" sz="4800" dirty="0">
              <a:solidFill>
                <a:schemeClr val="bg1"/>
              </a:solidFill>
            </a:endParaRPr>
          </a:p>
        </p:txBody>
      </p:sp>
    </p:spTree>
    <p:extLst>
      <p:ext uri="{BB962C8B-B14F-4D97-AF65-F5344CB8AC3E}">
        <p14:creationId xmlns:p14="http://schemas.microsoft.com/office/powerpoint/2010/main" val="3840591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t>圖片中的隱藏</a:t>
            </a:r>
            <a:r>
              <a:rPr lang="zh-TW" altLang="en-US" sz="5400" dirty="0" smtClean="0"/>
              <a:t>資訊 </a:t>
            </a:r>
            <a:endParaRPr lang="zh-TW" altLang="en-US" sz="5400" dirty="0"/>
          </a:p>
        </p:txBody>
      </p:sp>
      <p:sp>
        <p:nvSpPr>
          <p:cNvPr id="5" name="矩形 4"/>
          <p:cNvSpPr/>
          <p:nvPr/>
        </p:nvSpPr>
        <p:spPr>
          <a:xfrm>
            <a:off x="0" y="4219489"/>
            <a:ext cx="12192000" cy="20924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chemeClr val="bg1"/>
                </a:solidFill>
              </a:rPr>
              <a:t>JPEG steganography</a:t>
            </a:r>
            <a:endParaRPr lang="zh-TW" altLang="en-US" sz="4800" dirty="0">
              <a:solidFill>
                <a:schemeClr val="bg1"/>
              </a:solidFill>
            </a:endParaRPr>
          </a:p>
        </p:txBody>
      </p:sp>
    </p:spTree>
    <p:extLst>
      <p:ext uri="{BB962C8B-B14F-4D97-AF65-F5344CB8AC3E}">
        <p14:creationId xmlns:p14="http://schemas.microsoft.com/office/powerpoint/2010/main" val="1283040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1218</TotalTime>
  <Words>2541</Words>
  <Application>Microsoft Office PowerPoint</Application>
  <PresentationFormat>自訂</PresentationFormat>
  <Paragraphs>345</Paragraphs>
  <Slides>46</Slides>
  <Notes>0</Notes>
  <HiddenSlides>0</HiddenSlides>
  <MMClips>0</MMClips>
  <ScaleCrop>false</ScaleCrop>
  <HeadingPairs>
    <vt:vector size="4" baseType="variant">
      <vt:variant>
        <vt:lpstr>佈景主題</vt:lpstr>
      </vt:variant>
      <vt:variant>
        <vt:i4>1</vt:i4>
      </vt:variant>
      <vt:variant>
        <vt:lpstr>投影片標題</vt:lpstr>
      </vt:variant>
      <vt:variant>
        <vt:i4>46</vt:i4>
      </vt:variant>
    </vt:vector>
  </HeadingPairs>
  <TitlesOfParts>
    <vt:vector size="47" baseType="lpstr">
      <vt:lpstr>Office 佈景主題</vt:lpstr>
      <vt:lpstr>{駭客}隱寫術 STEGANOGRAPHY</vt:lpstr>
      <vt:lpstr>課程宗旨</vt:lpstr>
      <vt:lpstr>PowerPoint 簡報</vt:lpstr>
      <vt:lpstr>PowerPoint 簡報</vt:lpstr>
      <vt:lpstr>PowerPoint 簡報</vt:lpstr>
      <vt:lpstr>PowerPoint 簡報</vt:lpstr>
      <vt:lpstr>PowerPoint 簡報</vt:lpstr>
      <vt:lpstr>PowerPoint 簡報</vt:lpstr>
      <vt:lpstr>PowerPoint 簡報</vt:lpstr>
      <vt:lpstr>PowerPoint 簡報</vt:lpstr>
      <vt:lpstr>你能從黑洞裡找出Flag嗎??</vt:lpstr>
      <vt:lpstr>PowerPoint 簡報</vt:lpstr>
      <vt:lpstr>PowerPoint 簡報</vt:lpstr>
      <vt:lpstr>PowerPoint 簡報</vt:lpstr>
      <vt:lpstr>https://sourceforge.net/projects/exiftool/</vt:lpstr>
      <vt:lpstr>PowerPoint 簡報</vt:lpstr>
      <vt:lpstr>PowerPoint 簡報</vt:lpstr>
      <vt:lpstr>PowerPoint 簡報</vt:lpstr>
      <vt:lpstr>PowerPoint 簡報</vt:lpstr>
      <vt:lpstr>CSAW QUALS 2015: keep-calm-and-ctf-100</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檔案分離技術::dd https://en.wikipedia.org/wiki/Dd_(Unix)</vt:lpstr>
      <vt:lpstr>檔案分離技術::foremost http://blog.csdn.net/riba2534/article/details/70544076</vt:lpstr>
      <vt:lpstr>PowerPoint 簡報</vt:lpstr>
      <vt:lpstr>PowerPoint 簡報</vt:lpstr>
      <vt:lpstr>PowerPoint 簡報</vt:lpstr>
      <vt:lpstr>PowerPoint 簡報</vt:lpstr>
      <vt:lpstr>PowerPoint 簡報</vt:lpstr>
      <vt:lpstr>gzip命令的常用選項</vt:lpstr>
      <vt:lpstr>PowerPoint 簡報</vt:lpstr>
      <vt:lpstr>查看檔案格式</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TB</cp:lastModifiedBy>
  <cp:revision>22</cp:revision>
  <dcterms:created xsi:type="dcterms:W3CDTF">2018-01-18T19:32:48Z</dcterms:created>
  <dcterms:modified xsi:type="dcterms:W3CDTF">2019-03-04T11:57:53Z</dcterms:modified>
</cp:coreProperties>
</file>